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72" r:id="rId7"/>
    <p:sldId id="258" r:id="rId8"/>
    <p:sldId id="263" r:id="rId9"/>
    <p:sldId id="260" r:id="rId10"/>
    <p:sldId id="264" r:id="rId11"/>
    <p:sldId id="26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DE5E60-02F9-4D57-AFB0-725570555781}">
          <p14:sldIdLst>
            <p14:sldId id="256"/>
            <p14:sldId id="259"/>
            <p14:sldId id="272"/>
            <p14:sldId id="258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7C5A8-912F-44C3-9A7E-CADA19CCE7F6}" v="6" dt="2024-11-19T18:54:13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ola, Jetaime K" userId="193c93d5-a780-4cc9-abc3-79b7ecd978c1" providerId="ADAL" clId="{7677C5A8-912F-44C3-9A7E-CADA19CCE7F6}"/>
    <pc:docChg chg="custSel modSld">
      <pc:chgData name="Ariola, Jetaime K" userId="193c93d5-a780-4cc9-abc3-79b7ecd978c1" providerId="ADAL" clId="{7677C5A8-912F-44C3-9A7E-CADA19CCE7F6}" dt="2024-11-19T18:57:07.279" v="265" actId="14100"/>
      <pc:docMkLst>
        <pc:docMk/>
      </pc:docMkLst>
      <pc:sldChg chg="addSp delSp modSp mod">
        <pc:chgData name="Ariola, Jetaime K" userId="193c93d5-a780-4cc9-abc3-79b7ecd978c1" providerId="ADAL" clId="{7677C5A8-912F-44C3-9A7E-CADA19CCE7F6}" dt="2024-11-19T18:57:07.279" v="265" actId="14100"/>
        <pc:sldMkLst>
          <pc:docMk/>
          <pc:sldMk cId="109437705" sldId="258"/>
        </pc:sldMkLst>
        <pc:spChg chg="mod">
          <ac:chgData name="Ariola, Jetaime K" userId="193c93d5-a780-4cc9-abc3-79b7ecd978c1" providerId="ADAL" clId="{7677C5A8-912F-44C3-9A7E-CADA19CCE7F6}" dt="2024-11-19T18:51:20.623" v="82" actId="14826"/>
          <ac:spMkLst>
            <pc:docMk/>
            <pc:sldMk cId="109437705" sldId="258"/>
            <ac:spMk id="3" creationId="{4A331103-003B-F458-961C-4AEF223CE9A3}"/>
          </ac:spMkLst>
        </pc:spChg>
        <pc:spChg chg="del mod">
          <ac:chgData name="Ariola, Jetaime K" userId="193c93d5-a780-4cc9-abc3-79b7ecd978c1" providerId="ADAL" clId="{7677C5A8-912F-44C3-9A7E-CADA19CCE7F6}" dt="2024-11-19T18:52:08.855" v="125"/>
          <ac:spMkLst>
            <pc:docMk/>
            <pc:sldMk cId="109437705" sldId="258"/>
            <ac:spMk id="21" creationId="{24AEACA2-FC7C-EE84-54DD-07F85F0E700E}"/>
          </ac:spMkLst>
        </pc:spChg>
        <pc:spChg chg="mod">
          <ac:chgData name="Ariola, Jetaime K" userId="193c93d5-a780-4cc9-abc3-79b7ecd978c1" providerId="ADAL" clId="{7677C5A8-912F-44C3-9A7E-CADA19CCE7F6}" dt="2024-11-19T18:53:08.691" v="194" actId="20577"/>
          <ac:spMkLst>
            <pc:docMk/>
            <pc:sldMk cId="109437705" sldId="258"/>
            <ac:spMk id="27" creationId="{AE435546-F46D-E72A-5571-4CA54BF523BC}"/>
          </ac:spMkLst>
        </pc:spChg>
        <pc:grpChg chg="add mod">
          <ac:chgData name="Ariola, Jetaime K" userId="193c93d5-a780-4cc9-abc3-79b7ecd978c1" providerId="ADAL" clId="{7677C5A8-912F-44C3-9A7E-CADA19CCE7F6}" dt="2024-11-19T18:57:02.332" v="263" actId="1076"/>
          <ac:grpSpMkLst>
            <pc:docMk/>
            <pc:sldMk cId="109437705" sldId="258"/>
            <ac:grpSpMk id="2" creationId="{D7B9A395-22EA-9D3D-79D8-7ADFB92A97D3}"/>
          </ac:grpSpMkLst>
        </pc:grpChg>
        <pc:grpChg chg="mod">
          <ac:chgData name="Ariola, Jetaime K" userId="193c93d5-a780-4cc9-abc3-79b7ecd978c1" providerId="ADAL" clId="{7677C5A8-912F-44C3-9A7E-CADA19CCE7F6}" dt="2024-11-19T18:50:40.849" v="37" actId="1076"/>
          <ac:grpSpMkLst>
            <pc:docMk/>
            <pc:sldMk cId="109437705" sldId="258"/>
            <ac:grpSpMk id="12" creationId="{FCE9BFF5-9587-B27C-0C11-F57A652E6D68}"/>
          </ac:grpSpMkLst>
        </pc:grpChg>
        <pc:grpChg chg="add mod">
          <ac:chgData name="Ariola, Jetaime K" userId="193c93d5-a780-4cc9-abc3-79b7ecd978c1" providerId="ADAL" clId="{7677C5A8-912F-44C3-9A7E-CADA19CCE7F6}" dt="2024-11-19T18:57:04.282" v="264" actId="1076"/>
          <ac:grpSpMkLst>
            <pc:docMk/>
            <pc:sldMk cId="109437705" sldId="258"/>
            <ac:grpSpMk id="26" creationId="{D91F647D-14C1-8D1C-47FA-71080A0B5536}"/>
          </ac:grpSpMkLst>
        </pc:grpChg>
        <pc:grpChg chg="mod">
          <ac:chgData name="Ariola, Jetaime K" userId="193c93d5-a780-4cc9-abc3-79b7ecd978c1" providerId="ADAL" clId="{7677C5A8-912F-44C3-9A7E-CADA19CCE7F6}" dt="2024-11-19T18:56:56.735" v="260" actId="1076"/>
          <ac:grpSpMkLst>
            <pc:docMk/>
            <pc:sldMk cId="109437705" sldId="258"/>
            <ac:grpSpMk id="56" creationId="{8F653C4A-1A10-4404-B497-36FDEA1DBFEB}"/>
          </ac:grpSpMkLst>
        </pc:grpChg>
        <pc:grpChg chg="mod">
          <ac:chgData name="Ariola, Jetaime K" userId="193c93d5-a780-4cc9-abc3-79b7ecd978c1" providerId="ADAL" clId="{7677C5A8-912F-44C3-9A7E-CADA19CCE7F6}" dt="2024-11-19T18:55:18.453" v="225" actId="1076"/>
          <ac:grpSpMkLst>
            <pc:docMk/>
            <pc:sldMk cId="109437705" sldId="258"/>
            <ac:grpSpMk id="65" creationId="{29179EBE-C6C4-4A03-8EB6-DB34A1C10A3C}"/>
          </ac:grpSpMkLst>
        </pc:grpChg>
        <pc:grpChg chg="mod">
          <ac:chgData name="Ariola, Jetaime K" userId="193c93d5-a780-4cc9-abc3-79b7ecd978c1" providerId="ADAL" clId="{7677C5A8-912F-44C3-9A7E-CADA19CCE7F6}" dt="2024-11-19T18:51:27.146" v="83" actId="1076"/>
          <ac:grpSpMkLst>
            <pc:docMk/>
            <pc:sldMk cId="109437705" sldId="258"/>
            <ac:grpSpMk id="142" creationId="{E2F4253B-4FF8-4E7D-8EEC-80EB46D895B9}"/>
          </ac:grpSpMkLst>
        </pc:grpChg>
        <pc:grpChg chg="mod">
          <ac:chgData name="Ariola, Jetaime K" userId="193c93d5-a780-4cc9-abc3-79b7ecd978c1" providerId="ADAL" clId="{7677C5A8-912F-44C3-9A7E-CADA19CCE7F6}" dt="2024-11-19T18:53:40.460" v="200" actId="1076"/>
          <ac:grpSpMkLst>
            <pc:docMk/>
            <pc:sldMk cId="109437705" sldId="258"/>
            <ac:grpSpMk id="145" creationId="{B91C5EFA-B651-47CA-8D94-8E9E10BDF9EB}"/>
          </ac:grpSpMkLst>
        </pc:grpChg>
        <pc:picChg chg="mod">
          <ac:chgData name="Ariola, Jetaime K" userId="193c93d5-a780-4cc9-abc3-79b7ecd978c1" providerId="ADAL" clId="{7677C5A8-912F-44C3-9A7E-CADA19CCE7F6}" dt="2024-11-19T18:51:20.623" v="82" actId="14826"/>
          <ac:picMkLst>
            <pc:docMk/>
            <pc:sldMk cId="109437705" sldId="258"/>
            <ac:picMk id="4" creationId="{B53B17EE-B754-4735-820D-A9A2C367FD8A}"/>
          </ac:picMkLst>
        </pc:picChg>
        <pc:picChg chg="mod">
          <ac:chgData name="Ariola, Jetaime K" userId="193c93d5-a780-4cc9-abc3-79b7ecd978c1" providerId="ADAL" clId="{7677C5A8-912F-44C3-9A7E-CADA19CCE7F6}" dt="2024-11-19T18:53:35.251" v="199" actId="1076"/>
          <ac:picMkLst>
            <pc:docMk/>
            <pc:sldMk cId="109437705" sldId="258"/>
            <ac:picMk id="17" creationId="{EA9E97D0-D50D-4349-BFF5-8B4751C2501C}"/>
          </ac:picMkLst>
        </pc:picChg>
        <pc:picChg chg="del mod">
          <ac:chgData name="Ariola, Jetaime K" userId="193c93d5-a780-4cc9-abc3-79b7ecd978c1" providerId="ADAL" clId="{7677C5A8-912F-44C3-9A7E-CADA19CCE7F6}" dt="2024-11-19T18:52:01.935" v="94" actId="478"/>
          <ac:picMkLst>
            <pc:docMk/>
            <pc:sldMk cId="109437705" sldId="258"/>
            <ac:picMk id="19" creationId="{1B7DE5BB-BF6C-ECAE-5247-882AEC28BD73}"/>
          </ac:picMkLst>
        </pc:picChg>
        <pc:picChg chg="mod">
          <ac:chgData name="Ariola, Jetaime K" userId="193c93d5-a780-4cc9-abc3-79b7ecd978c1" providerId="ADAL" clId="{7677C5A8-912F-44C3-9A7E-CADA19CCE7F6}" dt="2024-11-19T18:52:43.948" v="134" actId="14826"/>
          <ac:picMkLst>
            <pc:docMk/>
            <pc:sldMk cId="109437705" sldId="258"/>
            <ac:picMk id="28" creationId="{A9CCED10-DFCE-E27C-4C17-6B270FF0DC36}"/>
          </ac:picMkLst>
        </pc:picChg>
        <pc:cxnChg chg="add mod">
          <ac:chgData name="Ariola, Jetaime K" userId="193c93d5-a780-4cc9-abc3-79b7ecd978c1" providerId="ADAL" clId="{7677C5A8-912F-44C3-9A7E-CADA19CCE7F6}" dt="2024-11-19T18:56:43.540" v="257" actId="14100"/>
          <ac:cxnSpMkLst>
            <pc:docMk/>
            <pc:sldMk cId="109437705" sldId="258"/>
            <ac:cxnSpMk id="37" creationId="{289B4F53-2091-7B41-D3F7-AC21AB6CB811}"/>
          </ac:cxnSpMkLst>
        </pc:cxnChg>
        <pc:cxnChg chg="mod">
          <ac:chgData name="Ariola, Jetaime K" userId="193c93d5-a780-4cc9-abc3-79b7ecd978c1" providerId="ADAL" clId="{7677C5A8-912F-44C3-9A7E-CADA19CCE7F6}" dt="2024-11-19T18:57:07.279" v="265" actId="14100"/>
          <ac:cxnSpMkLst>
            <pc:docMk/>
            <pc:sldMk cId="109437705" sldId="258"/>
            <ac:cxnSpMk id="40" creationId="{050C80B1-2F79-4E15-AA93-B014805C1B79}"/>
          </ac:cxnSpMkLst>
        </pc:cxnChg>
        <pc:cxnChg chg="add mod">
          <ac:chgData name="Ariola, Jetaime K" userId="193c93d5-a780-4cc9-abc3-79b7ecd978c1" providerId="ADAL" clId="{7677C5A8-912F-44C3-9A7E-CADA19CCE7F6}" dt="2024-11-19T18:56:51.779" v="259" actId="1076"/>
          <ac:cxnSpMkLst>
            <pc:docMk/>
            <pc:sldMk cId="109437705" sldId="258"/>
            <ac:cxnSpMk id="41" creationId="{11929C03-4619-3A79-92F2-7A76295C4252}"/>
          </ac:cxnSpMkLst>
        </pc:cxnChg>
        <pc:cxnChg chg="mod">
          <ac:chgData name="Ariola, Jetaime K" userId="193c93d5-a780-4cc9-abc3-79b7ecd978c1" providerId="ADAL" clId="{7677C5A8-912F-44C3-9A7E-CADA19CCE7F6}" dt="2024-11-19T18:56:59.850" v="262" actId="14100"/>
          <ac:cxnSpMkLst>
            <pc:docMk/>
            <pc:sldMk cId="109437705" sldId="258"/>
            <ac:cxnSpMk id="55" creationId="{59B9B60F-C542-4ABD-ABE8-220F908B937F}"/>
          </ac:cxnSpMkLst>
        </pc:cxnChg>
        <pc:cxnChg chg="mod">
          <ac:chgData name="Ariola, Jetaime K" userId="193c93d5-a780-4cc9-abc3-79b7ecd978c1" providerId="ADAL" clId="{7677C5A8-912F-44C3-9A7E-CADA19CCE7F6}" dt="2024-11-19T18:55:24.348" v="228" actId="1076"/>
          <ac:cxnSpMkLst>
            <pc:docMk/>
            <pc:sldMk cId="109437705" sldId="258"/>
            <ac:cxnSpMk id="68" creationId="{D096890F-26EE-4A04-95A7-BD96FF8C36DC}"/>
          </ac:cxnSpMkLst>
        </pc:cxnChg>
        <pc:cxnChg chg="mod">
          <ac:chgData name="Ariola, Jetaime K" userId="193c93d5-a780-4cc9-abc3-79b7ecd978c1" providerId="ADAL" clId="{7677C5A8-912F-44C3-9A7E-CADA19CCE7F6}" dt="2024-11-19T18:51:35.072" v="86" actId="14100"/>
          <ac:cxnSpMkLst>
            <pc:docMk/>
            <pc:sldMk cId="109437705" sldId="258"/>
            <ac:cxnSpMk id="81" creationId="{2FDCD939-2DCF-45EF-AD4A-8DE86D12CD44}"/>
          </ac:cxnSpMkLst>
        </pc:cxnChg>
        <pc:cxnChg chg="mod">
          <ac:chgData name="Ariola, Jetaime K" userId="193c93d5-a780-4cc9-abc3-79b7ecd978c1" providerId="ADAL" clId="{7677C5A8-912F-44C3-9A7E-CADA19CCE7F6}" dt="2024-11-19T18:53:43.328" v="201" actId="14100"/>
          <ac:cxnSpMkLst>
            <pc:docMk/>
            <pc:sldMk cId="109437705" sldId="258"/>
            <ac:cxnSpMk id="84" creationId="{AFBC8B8D-F361-4C23-85E6-195A4EAD5072}"/>
          </ac:cxnSpMkLst>
        </pc:cxnChg>
        <pc:cxnChg chg="mod">
          <ac:chgData name="Ariola, Jetaime K" userId="193c93d5-a780-4cc9-abc3-79b7ecd978c1" providerId="ADAL" clId="{7677C5A8-912F-44C3-9A7E-CADA19CCE7F6}" dt="2024-11-19T18:50:40.849" v="37" actId="1076"/>
          <ac:cxnSpMkLst>
            <pc:docMk/>
            <pc:sldMk cId="109437705" sldId="258"/>
            <ac:cxnSpMk id="87" creationId="{3DA43271-E28D-4FE1-AE4A-2E7B90D9AF7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FF8C-1C50-4BA4-8FD3-71E308CD8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64086-83D8-476B-A95E-3DD6CFFE5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A065-8A43-496F-ADFF-EBDC7DC97328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E761E-7BF5-47EB-8A2F-45F879035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9B6FE-282F-457E-AB77-8E19EC4B0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0C81-F631-43FC-9660-0E6623B3C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0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142E-8211-472F-8221-BD1EB38BC516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813"/>
            <a:ext cx="5608640" cy="366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9DC4-3916-459C-82AC-CB280082B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22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hyperlink" Target="https://sbrrb.hawaii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bbble.com/shots/3742412-Word-GIF-45-Mahalo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C98F3A3-40EE-441A-B2C5-11D67955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CF81E6-4845-4DC0-84A6-AF070685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3B7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62B85-D48B-41B2-AD12-DC16C120A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BUSINESS, ECONOMIC DEVELOPMENT &amp; TOURISM (DBEDT)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91BC2-B6D1-484F-B175-1F3D94A27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No. 1 Capitol District Building, 250 S. Hotel Street, Honolulu, HI 96813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85151-EEA9-9383-5C21-F6F96867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8" b="6368"/>
          <a:stretch/>
        </p:blipFill>
        <p:spPr>
          <a:xfrm>
            <a:off x="772604" y="512840"/>
            <a:ext cx="10162157" cy="344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A6F31-BE6B-6D1E-9A1D-8F50DBE3A46D}"/>
              </a:ext>
            </a:extLst>
          </p:cNvPr>
          <p:cNvSpPr txBox="1"/>
          <p:nvPr/>
        </p:nvSpPr>
        <p:spPr>
          <a:xfrm>
            <a:off x="10059700" y="3095733"/>
            <a:ext cx="150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38284"/>
                </a:solidFill>
              </a:rPr>
              <a:t>(SBRRB)</a:t>
            </a:r>
          </a:p>
        </p:txBody>
      </p:sp>
    </p:spTree>
    <p:extLst>
      <p:ext uri="{BB962C8B-B14F-4D97-AF65-F5344CB8AC3E}">
        <p14:creationId xmlns:p14="http://schemas.microsoft.com/office/powerpoint/2010/main" val="22372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4D59-17AD-4EFE-B0CA-5E8B0076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Hawaii Legislature Creates SBRRB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BFBE-FB30-4C3D-8935-B9FE62BC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4354" y="744583"/>
            <a:ext cx="7370114" cy="5394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u="sng" dirty="0"/>
              <a:t>Created</a:t>
            </a:r>
            <a:r>
              <a:rPr lang="en-US" altLang="en-US" sz="2400" dirty="0"/>
              <a:t>- 1998 Hawaii’s Small Business Regulatory Flexibility Act went into effect - based on the 1980 federal Act and created Chapter 201M, HRS.</a:t>
            </a:r>
          </a:p>
          <a:p>
            <a:pPr>
              <a:lnSpc>
                <a:spcPct val="100000"/>
              </a:lnSpc>
            </a:pPr>
            <a:r>
              <a:rPr lang="en-US" altLang="en-US" sz="2400" u="sng" dirty="0"/>
              <a:t>Purview</a:t>
            </a:r>
            <a:r>
              <a:rPr lang="en-US" altLang="en-US" sz="2400" dirty="0"/>
              <a:t> – Review Hawaii Administrative Rules (HAR) that impact Hawaii “</a:t>
            </a:r>
            <a:r>
              <a:rPr lang="en-US" altLang="en-US" sz="2400" i="1" dirty="0"/>
              <a:t>Small Businesses</a:t>
            </a:r>
            <a:r>
              <a:rPr lang="en-US" altLang="en-US" sz="2400" dirty="0"/>
              <a:t>” for both State and County Agencies</a:t>
            </a:r>
          </a:p>
          <a:p>
            <a:pPr>
              <a:lnSpc>
                <a:spcPct val="100000"/>
              </a:lnSpc>
            </a:pPr>
            <a:r>
              <a:rPr lang="en-US" altLang="en-US" sz="1800" i="1" dirty="0"/>
              <a:t>Small Business </a:t>
            </a:r>
            <a:r>
              <a:rPr lang="en-US" altLang="en-US" sz="1800" dirty="0"/>
              <a:t>– Defined as “for profit” companies with fewer than 100 full- and/or part-time employees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86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176-2DE7-937D-DFE3-753C9363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SBRRB </a:t>
            </a:r>
            <a:br>
              <a:rPr lang="en-US" sz="6600" dirty="0"/>
            </a:br>
            <a:r>
              <a:rPr lang="en-US" sz="6600" dirty="0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9096-18BE-DE6A-72F0-DBC6C1D61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Dori Palcovich </a:t>
            </a:r>
          </a:p>
          <a:p>
            <a:pPr marL="0" indent="0">
              <a:buNone/>
            </a:pPr>
            <a:r>
              <a:rPr lang="en-US" dirty="0"/>
              <a:t>-SBRRB Administrator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7C23E-E8DD-123E-63B8-8BDAD5E5B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Jet’aime</a:t>
            </a:r>
            <a:r>
              <a:rPr lang="en-US" dirty="0"/>
              <a:t> Ariola</a:t>
            </a:r>
          </a:p>
          <a:p>
            <a:pPr marL="0" indent="0">
              <a:buNone/>
            </a:pPr>
            <a:r>
              <a:rPr lang="en-US" dirty="0"/>
              <a:t>-Program Specialist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5FF31-A5AB-183D-E3D4-60834A1C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1" r="4141"/>
          <a:stretch/>
        </p:blipFill>
        <p:spPr>
          <a:xfrm>
            <a:off x="3867912" y="1024127"/>
            <a:ext cx="2514600" cy="2741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2F86F-FC47-3A2A-69C8-041B53AF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7" r="2607"/>
          <a:stretch/>
        </p:blipFill>
        <p:spPr>
          <a:xfrm>
            <a:off x="7818119" y="1024128"/>
            <a:ext cx="2514600" cy="26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E9BFF5-9587-B27C-0C11-F57A652E6D68}"/>
              </a:ext>
            </a:extLst>
          </p:cNvPr>
          <p:cNvGrpSpPr/>
          <p:nvPr/>
        </p:nvGrpSpPr>
        <p:grpSpPr>
          <a:xfrm>
            <a:off x="10235669" y="2225812"/>
            <a:ext cx="1449056" cy="1806394"/>
            <a:chOff x="10744247" y="1516692"/>
            <a:chExt cx="1449056" cy="18063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9E97D0-D50D-4349-BFF5-8B4751C25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183"/>
            <a:stretch/>
          </p:blipFill>
          <p:spPr>
            <a:xfrm>
              <a:off x="10875323" y="1516692"/>
              <a:ext cx="1192927" cy="143706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CEA258-A5F7-4BDD-8BFA-525583809689}"/>
                </a:ext>
              </a:extLst>
            </p:cNvPr>
            <p:cNvSpPr txBox="1"/>
            <p:nvPr/>
          </p:nvSpPr>
          <p:spPr>
            <a:xfrm>
              <a:off x="10744247" y="2953754"/>
              <a:ext cx="1449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Garth Yamanaka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2E4D21-7549-491C-91EB-D825BD6B974A}"/>
              </a:ext>
            </a:extLst>
          </p:cNvPr>
          <p:cNvCxnSpPr>
            <a:cxnSpLocks/>
          </p:cNvCxnSpPr>
          <p:nvPr/>
        </p:nvCxnSpPr>
        <p:spPr>
          <a:xfrm flipV="1">
            <a:off x="939982" y="930284"/>
            <a:ext cx="336991" cy="594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EBBDD8-F60D-444C-9298-93849FB1F128}"/>
              </a:ext>
            </a:extLst>
          </p:cNvPr>
          <p:cNvGrpSpPr/>
          <p:nvPr/>
        </p:nvGrpSpPr>
        <p:grpSpPr>
          <a:xfrm>
            <a:off x="8285276" y="424815"/>
            <a:ext cx="1449056" cy="1733863"/>
            <a:chOff x="7949100" y="546048"/>
            <a:chExt cx="1310672" cy="17220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7D700-99AB-4B21-B33D-3258C4AEB8BE}"/>
                </a:ext>
              </a:extLst>
            </p:cNvPr>
            <p:cNvSpPr txBox="1"/>
            <p:nvPr/>
          </p:nvSpPr>
          <p:spPr>
            <a:xfrm>
              <a:off x="7949100" y="1763759"/>
              <a:ext cx="1310672" cy="50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Mary Albitz</a:t>
              </a:r>
            </a:p>
            <a:p>
              <a:pPr algn="ctr"/>
              <a:r>
                <a:rPr lang="en-US" sz="900" i="1" dirty="0"/>
                <a:t>Vice Chair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D37E633-769B-419A-A3A5-594C94BD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105910" y="546048"/>
              <a:ext cx="1057280" cy="1147466"/>
            </a:xfrm>
            <a:prstGeom prst="rect">
              <a:avLst/>
            </a:prstGeom>
          </p:spPr>
        </p:pic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DCD939-2DCF-45EF-AD4A-8DE86D12CD44}"/>
              </a:ext>
            </a:extLst>
          </p:cNvPr>
          <p:cNvCxnSpPr>
            <a:cxnSpLocks/>
          </p:cNvCxnSpPr>
          <p:nvPr/>
        </p:nvCxnSpPr>
        <p:spPr>
          <a:xfrm>
            <a:off x="3625983" y="910450"/>
            <a:ext cx="731401" cy="3834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FBC8B8D-F361-4C23-85E6-195A4EAD5072}"/>
              </a:ext>
            </a:extLst>
          </p:cNvPr>
          <p:cNvCxnSpPr>
            <a:cxnSpLocks/>
          </p:cNvCxnSpPr>
          <p:nvPr/>
        </p:nvCxnSpPr>
        <p:spPr>
          <a:xfrm flipV="1">
            <a:off x="3718393" y="1736694"/>
            <a:ext cx="826723" cy="691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A43271-E28D-4FE1-AE4A-2E7B90D9AF7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0812240" y="4032206"/>
            <a:ext cx="147957" cy="970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91C5EFA-B651-47CA-8D94-8E9E10BDF9EB}"/>
              </a:ext>
            </a:extLst>
          </p:cNvPr>
          <p:cNvGrpSpPr/>
          <p:nvPr/>
        </p:nvGrpSpPr>
        <p:grpSpPr>
          <a:xfrm>
            <a:off x="2238632" y="2528431"/>
            <a:ext cx="1552143" cy="1709261"/>
            <a:chOff x="6021766" y="3531196"/>
            <a:chExt cx="1552143" cy="170926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D16B449-56CA-4E83-873A-B21998F3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41025" y="3531196"/>
              <a:ext cx="1192927" cy="1339928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A61B1A7-D612-4462-8075-C7F446F372C2}"/>
                </a:ext>
              </a:extLst>
            </p:cNvPr>
            <p:cNvSpPr txBox="1"/>
            <p:nvPr/>
          </p:nvSpPr>
          <p:spPr>
            <a:xfrm>
              <a:off x="6021766" y="4871125"/>
              <a:ext cx="155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Robert Cundiff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F4253B-4FF8-4E7D-8EEC-80EB46D895B9}"/>
              </a:ext>
            </a:extLst>
          </p:cNvPr>
          <p:cNvGrpSpPr/>
          <p:nvPr/>
        </p:nvGrpSpPr>
        <p:grpSpPr>
          <a:xfrm>
            <a:off x="2317159" y="443811"/>
            <a:ext cx="1401234" cy="1738510"/>
            <a:chOff x="1987647" y="3217254"/>
            <a:chExt cx="1473451" cy="211743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DCA2896-2EC4-4D03-8EE9-D07039FA0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266639" y="3217254"/>
              <a:ext cx="938152" cy="135828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0BE4B99-0733-4980-B325-99DCDE8EF0F4}"/>
                </a:ext>
              </a:extLst>
            </p:cNvPr>
            <p:cNvSpPr txBox="1"/>
            <p:nvPr/>
          </p:nvSpPr>
          <p:spPr>
            <a:xfrm>
              <a:off x="1987647" y="4547487"/>
              <a:ext cx="1473451" cy="78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Jonathan Shick</a:t>
              </a:r>
            </a:p>
            <a:p>
              <a:pPr algn="ctr"/>
              <a:r>
                <a:rPr lang="en-US" sz="900" i="1" dirty="0"/>
                <a:t>Chair</a:t>
              </a:r>
            </a:p>
            <a:p>
              <a:pPr algn="ctr"/>
              <a:r>
                <a:rPr lang="en-US" sz="900" b="1" dirty="0"/>
                <a:t>City &amp; County of Honolulu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12E1E-E325-4044-A1A8-B0D90C768585}"/>
              </a:ext>
            </a:extLst>
          </p:cNvPr>
          <p:cNvSpPr/>
          <p:nvPr/>
        </p:nvSpPr>
        <p:spPr>
          <a:xfrm>
            <a:off x="1747920" y="5339412"/>
            <a:ext cx="148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27ADED4-E292-4BBB-B8DD-A8196C4982BC}"/>
              </a:ext>
            </a:extLst>
          </p:cNvPr>
          <p:cNvCxnSpPr>
            <a:cxnSpLocks/>
          </p:cNvCxnSpPr>
          <p:nvPr/>
        </p:nvCxnSpPr>
        <p:spPr>
          <a:xfrm flipH="1">
            <a:off x="8246607" y="1678992"/>
            <a:ext cx="270609" cy="69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DC5BC9-2671-4AA7-B168-2BAA5BC85FB0}"/>
              </a:ext>
            </a:extLst>
          </p:cNvPr>
          <p:cNvCxnSpPr>
            <a:cxnSpLocks/>
          </p:cNvCxnSpPr>
          <p:nvPr/>
        </p:nvCxnSpPr>
        <p:spPr>
          <a:xfrm flipH="1">
            <a:off x="7561247" y="1348755"/>
            <a:ext cx="795500" cy="4895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EDE140-79EA-4B89-9D02-4D9A30E7F6DE}"/>
              </a:ext>
            </a:extLst>
          </p:cNvPr>
          <p:cNvCxnSpPr>
            <a:cxnSpLocks/>
          </p:cNvCxnSpPr>
          <p:nvPr/>
        </p:nvCxnSpPr>
        <p:spPr>
          <a:xfrm flipH="1">
            <a:off x="5330945" y="1170268"/>
            <a:ext cx="876131" cy="16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D3FED-577C-4E3D-9FE5-B5512DDD972F}"/>
              </a:ext>
            </a:extLst>
          </p:cNvPr>
          <p:cNvSpPr txBox="1"/>
          <p:nvPr/>
        </p:nvSpPr>
        <p:spPr>
          <a:xfrm>
            <a:off x="3993439" y="64334"/>
            <a:ext cx="4205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SBRRB MEMBERS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0C80B1-2F79-4E15-AA93-B014805C1B79}"/>
              </a:ext>
            </a:extLst>
          </p:cNvPr>
          <p:cNvCxnSpPr>
            <a:cxnSpLocks/>
          </p:cNvCxnSpPr>
          <p:nvPr/>
        </p:nvCxnSpPr>
        <p:spPr>
          <a:xfrm>
            <a:off x="9354723" y="4940400"/>
            <a:ext cx="831677" cy="4196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537856-9083-4D88-ADE8-AB24CC7F4784}"/>
              </a:ext>
            </a:extLst>
          </p:cNvPr>
          <p:cNvGrpSpPr/>
          <p:nvPr/>
        </p:nvGrpSpPr>
        <p:grpSpPr>
          <a:xfrm>
            <a:off x="6010987" y="657817"/>
            <a:ext cx="1483680" cy="1861721"/>
            <a:chOff x="7979214" y="564694"/>
            <a:chExt cx="1310672" cy="18833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8DDF19-1D30-4D8A-933E-72D270D3E813}"/>
                </a:ext>
              </a:extLst>
            </p:cNvPr>
            <p:cNvSpPr txBox="1"/>
            <p:nvPr/>
          </p:nvSpPr>
          <p:spPr>
            <a:xfrm>
              <a:off x="7979214" y="1794207"/>
              <a:ext cx="1310672" cy="65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Mark Ritchie</a:t>
              </a:r>
            </a:p>
            <a:p>
              <a:pPr algn="ctr"/>
              <a:r>
                <a:rPr lang="en-US" sz="900" b="1" dirty="0"/>
                <a:t>DBEDT Director Designated Representative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85F3C8-9148-427F-AC75-8C47259A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8344033" y="564694"/>
              <a:ext cx="707631" cy="1205176"/>
            </a:xfrm>
            <a:prstGeom prst="rect">
              <a:avLst/>
            </a:prstGeom>
          </p:spPr>
        </p:pic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B9B60F-C542-4ABD-ABE8-220F908B937F}"/>
              </a:ext>
            </a:extLst>
          </p:cNvPr>
          <p:cNvCxnSpPr>
            <a:cxnSpLocks/>
          </p:cNvCxnSpPr>
          <p:nvPr/>
        </p:nvCxnSpPr>
        <p:spPr>
          <a:xfrm flipH="1" flipV="1">
            <a:off x="5220498" y="1984177"/>
            <a:ext cx="296081" cy="7857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653C4A-1A10-4404-B497-36FDEA1DBFEB}"/>
              </a:ext>
            </a:extLst>
          </p:cNvPr>
          <p:cNvGrpSpPr/>
          <p:nvPr/>
        </p:nvGrpSpPr>
        <p:grpSpPr>
          <a:xfrm>
            <a:off x="5036231" y="2846582"/>
            <a:ext cx="1552143" cy="1881096"/>
            <a:chOff x="6093438" y="3521167"/>
            <a:chExt cx="1552143" cy="188109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21E78F-ED39-4E64-8D51-7ACD5E3C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239412" y="3521167"/>
              <a:ext cx="1167640" cy="133992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4A76C0-967B-45F2-AC4B-A7628E97F8DA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Sanford Morioka</a:t>
              </a:r>
            </a:p>
            <a:p>
              <a:pPr algn="ctr"/>
              <a:r>
                <a:rPr lang="en-US" sz="900" i="1" dirty="0"/>
                <a:t>Second Vice Chair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179EBE-C6C4-4A03-8EB6-DB34A1C10A3C}"/>
              </a:ext>
            </a:extLst>
          </p:cNvPr>
          <p:cNvGrpSpPr/>
          <p:nvPr/>
        </p:nvGrpSpPr>
        <p:grpSpPr>
          <a:xfrm>
            <a:off x="3718393" y="2997060"/>
            <a:ext cx="1552143" cy="1742597"/>
            <a:chOff x="6093438" y="3521167"/>
            <a:chExt cx="1552143" cy="174259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2CC3BDA-0C43-4FAF-9240-301C9A6E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320464" y="3521167"/>
              <a:ext cx="1005535" cy="133992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C4A3BB-E366-4BF8-8D8A-41D1F9EEE4DE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Tessa Gomes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096890F-26EE-4A04-95A7-BD96FF8C36DC}"/>
              </a:ext>
            </a:extLst>
          </p:cNvPr>
          <p:cNvCxnSpPr>
            <a:cxnSpLocks/>
          </p:cNvCxnSpPr>
          <p:nvPr/>
        </p:nvCxnSpPr>
        <p:spPr>
          <a:xfrm flipV="1">
            <a:off x="4400850" y="2082515"/>
            <a:ext cx="266036" cy="7843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A4B512-9577-73B4-0963-911F1DC85343}"/>
              </a:ext>
            </a:extLst>
          </p:cNvPr>
          <p:cNvGrpSpPr>
            <a:grpSpLocks/>
          </p:cNvGrpSpPr>
          <p:nvPr/>
        </p:nvGrpSpPr>
        <p:grpSpPr>
          <a:xfrm>
            <a:off x="250045" y="1653864"/>
            <a:ext cx="1674361" cy="1648716"/>
            <a:chOff x="251356" y="1653862"/>
            <a:chExt cx="1620642" cy="1443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B91E0-6016-4479-9111-092FE9893DD8}"/>
                </a:ext>
              </a:extLst>
            </p:cNvPr>
            <p:cNvSpPr txBox="1">
              <a:spLocks/>
            </p:cNvSpPr>
            <p:nvPr/>
          </p:nvSpPr>
          <p:spPr>
            <a:xfrm>
              <a:off x="251356" y="2774001"/>
              <a:ext cx="1620642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Nicolle Ige</a:t>
              </a:r>
            </a:p>
            <a:p>
              <a:pPr algn="ctr"/>
              <a:r>
                <a:rPr lang="en-US" sz="900" b="1" dirty="0"/>
                <a:t>Kaua’i County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7C0B03-DC18-4148-A0A8-2C8473319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17540" b="17540"/>
            <a:stretch/>
          </p:blipFill>
          <p:spPr>
            <a:xfrm>
              <a:off x="393475" y="1653862"/>
              <a:ext cx="1307699" cy="10740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9A395-22EA-9D3D-79D8-7ADFB92A97D3}"/>
              </a:ext>
            </a:extLst>
          </p:cNvPr>
          <p:cNvGrpSpPr/>
          <p:nvPr/>
        </p:nvGrpSpPr>
        <p:grpSpPr>
          <a:xfrm>
            <a:off x="6653445" y="3536062"/>
            <a:ext cx="1449056" cy="1601854"/>
            <a:chOff x="7949100" y="598185"/>
            <a:chExt cx="1310672" cy="1514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331103-003B-F458-961C-4AEF223CE9A3}"/>
                </a:ext>
              </a:extLst>
            </p:cNvPr>
            <p:cNvSpPr txBox="1"/>
            <p:nvPr/>
          </p:nvSpPr>
          <p:spPr>
            <a:xfrm>
              <a:off x="7949100" y="1763759"/>
              <a:ext cx="1310672" cy="3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Dr. Jennifer Salisbury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B17EE-B754-4735-820D-A9A2C367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8105910" y="598185"/>
              <a:ext cx="1057280" cy="104319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1F647D-14C1-8D1C-47FA-71080A0B5536}"/>
              </a:ext>
            </a:extLst>
          </p:cNvPr>
          <p:cNvGrpSpPr/>
          <p:nvPr/>
        </p:nvGrpSpPr>
        <p:grpSpPr>
          <a:xfrm>
            <a:off x="8045346" y="3725129"/>
            <a:ext cx="1449056" cy="1584602"/>
            <a:chOff x="7949099" y="598185"/>
            <a:chExt cx="1310672" cy="14985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435546-F46D-E72A-5571-4CA54BF523BC}"/>
                </a:ext>
              </a:extLst>
            </p:cNvPr>
            <p:cNvSpPr txBox="1"/>
            <p:nvPr/>
          </p:nvSpPr>
          <p:spPr>
            <a:xfrm>
              <a:off x="7949099" y="1747445"/>
              <a:ext cx="1310672" cy="3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James Kimo Lee, Jr. 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CCED10-DFCE-E27C-4C17-6B270FF0D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8135668" y="598185"/>
              <a:ext cx="997764" cy="1043191"/>
            </a:xfrm>
            <a:prstGeom prst="rect">
              <a:avLst/>
            </a:prstGeom>
          </p:spPr>
        </p:pic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9B4F53-2091-7B41-D3F7-AC21AB6CB811}"/>
              </a:ext>
            </a:extLst>
          </p:cNvPr>
          <p:cNvCxnSpPr>
            <a:cxnSpLocks/>
          </p:cNvCxnSpPr>
          <p:nvPr/>
        </p:nvCxnSpPr>
        <p:spPr>
          <a:xfrm flipV="1">
            <a:off x="7504074" y="2474688"/>
            <a:ext cx="0" cy="9518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929C03-4619-3A79-92F2-7A76295C4252}"/>
              </a:ext>
            </a:extLst>
          </p:cNvPr>
          <p:cNvCxnSpPr>
            <a:cxnSpLocks/>
          </p:cNvCxnSpPr>
          <p:nvPr/>
        </p:nvCxnSpPr>
        <p:spPr>
          <a:xfrm flipV="1">
            <a:off x="7653148" y="2769937"/>
            <a:ext cx="339768" cy="6807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549E-748E-4DB4-A850-407B9F5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SBRRB’s 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3F04-A98C-4051-A633-946E83EA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205988" cy="80772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2D36-54A4-46C6-8DFB-5C186AB51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3590979" cy="402336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Make Hawai’i the most business-friendly state in the nation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46041-3E02-4852-ADFB-48664DE6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632" y="1023586"/>
            <a:ext cx="3950551" cy="813171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8FF80-4415-46FC-B681-39D28FD4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Work toward a regulatory environment that encourages &amp; supports the vitality of small business in Hawai’i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7B3E-6D6A-4AF6-BFA2-A09857C6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123837"/>
            <a:ext cx="3174274" cy="4601183"/>
          </a:xfrm>
        </p:spPr>
        <p:txBody>
          <a:bodyPr>
            <a:normAutofit/>
          </a:bodyPr>
          <a:lstStyle/>
          <a:p>
            <a:r>
              <a:rPr lang="en-US" sz="4000"/>
              <a:t>2023 Results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06CA-2189-4C05-B24A-34025A7F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0709"/>
            <a:ext cx="7315200" cy="5214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1) Reviewed &amp; Commented on 45 State &amp; County Rules – before and after public hearing / 1,053 total rules since inception </a:t>
            </a:r>
            <a:endParaRPr lang="en-US" sz="2400" dirty="0"/>
          </a:p>
          <a:p>
            <a:pPr marL="0" indent="0">
              <a:buNone/>
            </a:pPr>
            <a:r>
              <a:rPr lang="en-US" sz="3200" dirty="0"/>
              <a:t>2) Received several Requests through the “Regulation for Review” </a:t>
            </a:r>
          </a:p>
          <a:p>
            <a:pPr marL="0" indent="0">
              <a:buNone/>
            </a:pPr>
            <a:r>
              <a:rPr lang="en-US" sz="3200" dirty="0"/>
              <a:t>3) Outreach  - Letters / Brochures / Cold Calling</a:t>
            </a:r>
          </a:p>
          <a:p>
            <a:pPr marL="0" indent="0">
              <a:buNone/>
            </a:pPr>
            <a:r>
              <a:rPr lang="en-US" sz="3200" dirty="0"/>
              <a:t>	- Becker Communications – Social Media / </a:t>
            </a:r>
            <a:r>
              <a:rPr lang="en-US" sz="3200" dirty="0" err="1"/>
              <a:t>Youtube</a:t>
            </a:r>
            <a:r>
              <a:rPr lang="en-US" sz="3200" dirty="0"/>
              <a:t> Video, etc.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59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CEFA-684A-4D28-9A97-9DEB1562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the SBRRB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2B8A5EAF-6BCF-43B6-B58C-30EB8288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269" y="797197"/>
            <a:ext cx="731520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B67A5-10CE-4598-B731-39FE4391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9" y="5819651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788CB-690D-4530-8B4B-8DBD8BA1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730" y="5839721"/>
            <a:ext cx="457200" cy="457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8ADCB8-DCAF-4572-B2C3-9E648F06A7FD}"/>
              </a:ext>
            </a:extLst>
          </p:cNvPr>
          <p:cNvSpPr/>
          <p:nvPr/>
        </p:nvSpPr>
        <p:spPr>
          <a:xfrm>
            <a:off x="5194300" y="5792929"/>
            <a:ext cx="180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@SBRRBHI</a:t>
            </a:r>
          </a:p>
        </p:txBody>
      </p:sp>
      <p:pic>
        <p:nvPicPr>
          <p:cNvPr id="27" name="Graphic 26" descr="Map with pin">
            <a:extLst>
              <a:ext uri="{FF2B5EF4-FFF2-40B4-BE49-F238E27FC236}">
                <a16:creationId xmlns:a16="http://schemas.microsoft.com/office/drawing/2014/main" id="{7C7C8507-DA99-4837-8D26-223B7F62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9730" y="4317804"/>
            <a:ext cx="731520" cy="6925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20A054-B828-4209-AAB0-B6C74D6985A4}"/>
              </a:ext>
            </a:extLst>
          </p:cNvPr>
          <p:cNvSpPr/>
          <p:nvPr/>
        </p:nvSpPr>
        <p:spPr>
          <a:xfrm>
            <a:off x="5194300" y="4301734"/>
            <a:ext cx="60025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Visit Monthly SBRRB meetings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Currently, meetings are hybrid via Zoom and at </a:t>
            </a:r>
            <a:r>
              <a:rPr lang="en-US" sz="1600" dirty="0" err="1">
                <a:solidFill>
                  <a:srgbClr val="0070C0"/>
                </a:solidFill>
              </a:rPr>
              <a:t>Leiopapa</a:t>
            </a:r>
            <a:r>
              <a:rPr lang="en-US" sz="1600" dirty="0">
                <a:solidFill>
                  <a:srgbClr val="0070C0"/>
                </a:solidFill>
              </a:rPr>
              <a:t> A Kamehameha Building – State Office Tower 235 Beretania Street, Conference Room 405 Honolulu, Hawaii 96813</a:t>
            </a:r>
          </a:p>
        </p:txBody>
      </p:sp>
      <p:pic>
        <p:nvPicPr>
          <p:cNvPr id="24" name="Content Placeholder 4" descr="Email">
            <a:extLst>
              <a:ext uri="{FF2B5EF4-FFF2-40B4-BE49-F238E27FC236}">
                <a16:creationId xmlns:a16="http://schemas.microsoft.com/office/drawing/2014/main" id="{EC9E3971-04E4-42B7-9252-7AB75AA4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8471" y="2178667"/>
            <a:ext cx="731520" cy="73152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055FD8-2466-4C47-B93F-B62A6A7DA8C7}"/>
              </a:ext>
            </a:extLst>
          </p:cNvPr>
          <p:cNvSpPr txBox="1"/>
          <p:nvPr/>
        </p:nvSpPr>
        <p:spPr>
          <a:xfrm>
            <a:off x="5175636" y="2279267"/>
            <a:ext cx="5140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DBEDT.sbrrb.info@hawaii.gov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9768C5-0C9F-4097-A5EB-F3102D8BD88F}"/>
              </a:ext>
            </a:extLst>
          </p:cNvPr>
          <p:cNvSpPr/>
          <p:nvPr/>
        </p:nvSpPr>
        <p:spPr>
          <a:xfrm>
            <a:off x="5194300" y="3297644"/>
            <a:ext cx="2551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(808) 798-0737</a:t>
            </a:r>
          </a:p>
        </p:txBody>
      </p:sp>
      <p:pic>
        <p:nvPicPr>
          <p:cNvPr id="29" name="Graphic 28" descr="Receiver">
            <a:extLst>
              <a:ext uri="{FF2B5EF4-FFF2-40B4-BE49-F238E27FC236}">
                <a16:creationId xmlns:a16="http://schemas.microsoft.com/office/drawing/2014/main" id="{F51794FE-02B1-4163-AE86-AEE646112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9730" y="3297644"/>
            <a:ext cx="728046" cy="711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06ED20-E70A-40D5-9AFF-588ECBD7AA30}"/>
              </a:ext>
            </a:extLst>
          </p:cNvPr>
          <p:cNvSpPr/>
          <p:nvPr/>
        </p:nvSpPr>
        <p:spPr>
          <a:xfrm>
            <a:off x="5194300" y="885958"/>
            <a:ext cx="40847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hlinkClick r:id="rId12"/>
              </a:rPr>
              <a:t>https://sbrrb.hawaii.gov/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9D18D-2005-4607-96D3-A12AB67F9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7188" y="583972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5DAD-B414-49D6-8623-8B81320A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Behalf of The Small Business </a:t>
            </a:r>
            <a:r>
              <a:rPr lang="en-US"/>
              <a:t>Regulatory Review Board</a:t>
            </a:r>
            <a:endParaRPr lang="en-US" dirty="0"/>
          </a:p>
        </p:txBody>
      </p:sp>
      <p:pic>
        <p:nvPicPr>
          <p:cNvPr id="5" name="Content Placeholder 4" descr="Mahalo; Thank you&#10;">
            <a:extLst>
              <a:ext uri="{FF2B5EF4-FFF2-40B4-BE49-F238E27FC236}">
                <a16:creationId xmlns:a16="http://schemas.microsoft.com/office/drawing/2014/main" id="{71AA2BBF-EA67-4E77-9FC2-E621031DE1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15129884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51C0CAD3092409CF95A061B92C6BD" ma:contentTypeVersion="10" ma:contentTypeDescription="Create a new document." ma:contentTypeScope="" ma:versionID="bd4c7cbb3a134316f6561da334b512c2">
  <xsd:schema xmlns:xsd="http://www.w3.org/2001/XMLSchema" xmlns:xs="http://www.w3.org/2001/XMLSchema" xmlns:p="http://schemas.microsoft.com/office/2006/metadata/properties" xmlns:ns3="c97f1caf-ea46-41ef-896e-4850f351fb37" xmlns:ns4="0846c209-ffe2-4c22-a51e-f8700db77831" targetNamespace="http://schemas.microsoft.com/office/2006/metadata/properties" ma:root="true" ma:fieldsID="ea64f8c44000659021991bf17ae60b04" ns3:_="" ns4:_="">
    <xsd:import namespace="c97f1caf-ea46-41ef-896e-4850f351fb37"/>
    <xsd:import namespace="0846c209-ffe2-4c22-a51e-f8700db778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f1caf-ea46-41ef-896e-4850f351f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c209-ffe2-4c22-a51e-f8700db77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323E47-5528-4E44-834C-06B4028A6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09BB-FC5E-433D-8609-F64072E2B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f1caf-ea46-41ef-896e-4850f351fb37"/>
    <ds:schemaRef ds:uri="0846c209-ffe2-4c22-a51e-f8700db77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9B8499-367B-4046-859B-0B0EAE8CBBE8}">
  <ds:schemaRefs>
    <ds:schemaRef ds:uri="http://schemas.openxmlformats.org/package/2006/metadata/core-properties"/>
    <ds:schemaRef ds:uri="c97f1caf-ea46-41ef-896e-4850f351fb3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0846c209-ffe2-4c22-a51e-f8700db778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345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DEPARTMENT OF BUSINESS, ECONOMIC DEVELOPMENT &amp; TOURISM (DBEDT)</vt:lpstr>
      <vt:lpstr>Hawaii Legislature Creates SBRRB</vt:lpstr>
      <vt:lpstr>SBRRB  TEAM</vt:lpstr>
      <vt:lpstr>PowerPoint Presentation</vt:lpstr>
      <vt:lpstr>SBRRB’s Vision and Mission</vt:lpstr>
      <vt:lpstr>2023 Results</vt:lpstr>
      <vt:lpstr>How to CONTACT the SBRRB</vt:lpstr>
      <vt:lpstr>On Behalf of The Small Business Regulatory Review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Regulatory Review Board</dc:title>
  <dc:creator>Garcia, Ashleigh K</dc:creator>
  <cp:lastModifiedBy>Ariola, Jetaime K</cp:lastModifiedBy>
  <cp:revision>183</cp:revision>
  <cp:lastPrinted>2024-03-15T22:14:09Z</cp:lastPrinted>
  <dcterms:created xsi:type="dcterms:W3CDTF">2018-06-22T01:13:26Z</dcterms:created>
  <dcterms:modified xsi:type="dcterms:W3CDTF">2024-11-19T18:57:11Z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0x01010055151C0CAD3092409CF95A061B92C6BD</vt:lpwstr>
  </property>
</Properties>
</file>