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4"/>
  </p:sldMasterIdLst>
  <p:notesMasterIdLst>
    <p:notesMasterId r:id="rId20"/>
  </p:notesMasterIdLst>
  <p:handoutMasterIdLst>
    <p:handoutMasterId r:id="rId21"/>
  </p:handoutMasterIdLst>
  <p:sldIdLst>
    <p:sldId id="256" r:id="rId5"/>
    <p:sldId id="259" r:id="rId6"/>
    <p:sldId id="266" r:id="rId7"/>
    <p:sldId id="267" r:id="rId8"/>
    <p:sldId id="263" r:id="rId9"/>
    <p:sldId id="257" r:id="rId10"/>
    <p:sldId id="258" r:id="rId11"/>
    <p:sldId id="260" r:id="rId12"/>
    <p:sldId id="268" r:id="rId13"/>
    <p:sldId id="270" r:id="rId14"/>
    <p:sldId id="262" r:id="rId15"/>
    <p:sldId id="271" r:id="rId16"/>
    <p:sldId id="261" r:id="rId17"/>
    <p:sldId id="264" r:id="rId18"/>
    <p:sldId id="265" r:id="rId19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2DE5E60-02F9-4D57-AFB0-725570555781}">
          <p14:sldIdLst>
            <p14:sldId id="256"/>
            <p14:sldId id="259"/>
            <p14:sldId id="266"/>
            <p14:sldId id="267"/>
            <p14:sldId id="263"/>
            <p14:sldId id="257"/>
            <p14:sldId id="258"/>
            <p14:sldId id="260"/>
            <p14:sldId id="268"/>
            <p14:sldId id="270"/>
            <p14:sldId id="262"/>
            <p14:sldId id="271"/>
            <p14:sldId id="261"/>
            <p14:sldId id="264"/>
            <p14:sldId id="26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68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67FFF8C-1C50-4BA4-8FD3-71E308CD894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7146" cy="4660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564086-83D8-476B-A95E-3DD6CFFE5F5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1654" y="1"/>
            <a:ext cx="3037146" cy="4660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37A065-8A43-496F-ADFF-EBDC7DC97328}" type="datetimeFigureOut">
              <a:rPr lang="en-US" smtClean="0"/>
              <a:t>7/7/2023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2E761E-7BF5-47EB-8A2F-45F8790355E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8830312"/>
            <a:ext cx="3037146" cy="4660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29B6FE-282F-457E-AB77-8E19EC4B09E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1654" y="8830312"/>
            <a:ext cx="3037146" cy="4660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9D0C81-F631-43FC-9660-0E6623B3C7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20334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7146" cy="4660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654" y="1"/>
            <a:ext cx="3037146" cy="4660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8D142E-8211-472F-8221-BD1EB38BC516}" type="datetimeFigureOut">
              <a:rPr lang="en-US" smtClean="0"/>
              <a:t>7/7/2023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880" y="4473813"/>
            <a:ext cx="5608640" cy="36605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30312"/>
            <a:ext cx="3037146" cy="4660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654" y="8830312"/>
            <a:ext cx="3037146" cy="4660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439DC4-3916-459C-82AC-CB280082B4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22209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7/7/2023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7/7/2023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7/7/2023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7/7/2023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7/7/2023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7/7/2023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hyperlink" Target="https://sbrrb.hawaii.gov/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6.png"/><Relationship Id="rId3" Type="http://schemas.openxmlformats.org/officeDocument/2006/relationships/image" Target="../media/image27.svg"/><Relationship Id="rId7" Type="http://schemas.openxmlformats.org/officeDocument/2006/relationships/image" Target="../media/image31.svg"/><Relationship Id="rId12" Type="http://schemas.openxmlformats.org/officeDocument/2006/relationships/hyperlink" Target="https://sbrrb.hawaii.gov/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svg"/><Relationship Id="rId5" Type="http://schemas.openxmlformats.org/officeDocument/2006/relationships/image" Target="../media/image29.jp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ribbble.com/shots/3742412-Word-GIF-45-Mahalo" TargetMode="External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12" Type="http://schemas.openxmlformats.org/officeDocument/2006/relationships/image" Target="../media/image15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11" Type="http://schemas.openxmlformats.org/officeDocument/2006/relationships/image" Target="../media/image14.jpg"/><Relationship Id="rId5" Type="http://schemas.openxmlformats.org/officeDocument/2006/relationships/image" Target="../media/image8.jpg"/><Relationship Id="rId10" Type="http://schemas.openxmlformats.org/officeDocument/2006/relationships/image" Target="../media/image13.jpg"/><Relationship Id="rId4" Type="http://schemas.openxmlformats.org/officeDocument/2006/relationships/image" Target="../media/image7.jpg"/><Relationship Id="rId9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62B85-D48B-41B2-AD12-DC16C120AE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Small Business Regulatory Review Board (SBRRB)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A91BC2-B6D1-484F-B175-1F3D94A276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anchor="b"/>
          <a:lstStyle/>
          <a:p>
            <a:r>
              <a:rPr lang="en-US" dirty="0"/>
              <a:t>Department of Business, Economic Development and Tourism</a:t>
            </a:r>
          </a:p>
        </p:txBody>
      </p:sp>
    </p:spTree>
    <p:extLst>
      <p:ext uri="{BB962C8B-B14F-4D97-AF65-F5344CB8AC3E}">
        <p14:creationId xmlns:p14="http://schemas.microsoft.com/office/powerpoint/2010/main" val="22372712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8BC917B-831E-4A21-A0C1-2CE83E548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897800E-82DB-4729-8DA4-2822D7FB99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0F2F231C-9E36-40B0-A4AD-D3AD1E81F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C80E3FC-06A2-4801-8281-7E4E063B73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rgbClr val="3B5C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D98911-430B-B221-C23B-92C39F0967A3}"/>
              </a:ext>
            </a:extLst>
          </p:cNvPr>
          <p:cNvSpPr txBox="1"/>
          <p:nvPr/>
        </p:nvSpPr>
        <p:spPr>
          <a:xfrm>
            <a:off x="485128" y="1298448"/>
            <a:ext cx="3843409" cy="27824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spc="-1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DLNR – Manta Ray Rules</a:t>
            </a:r>
          </a:p>
        </p:txBody>
      </p:sp>
      <p:pic>
        <p:nvPicPr>
          <p:cNvPr id="5" name="Picture 4" descr="A picture containing ray, fish&#10;&#10;Description automatically generated">
            <a:extLst>
              <a:ext uri="{FF2B5EF4-FFF2-40B4-BE49-F238E27FC236}">
                <a16:creationId xmlns:a16="http://schemas.microsoft.com/office/drawing/2014/main" id="{87E00923-D98A-A723-0B64-5C6EFF8F9A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657" r="-3" b="9443"/>
          <a:stretch/>
        </p:blipFill>
        <p:spPr>
          <a:xfrm>
            <a:off x="9416950" y="768097"/>
            <a:ext cx="2070960" cy="2344273"/>
          </a:xfrm>
          <a:prstGeom prst="rect">
            <a:avLst/>
          </a:prstGeom>
        </p:spPr>
      </p:pic>
      <p:pic>
        <p:nvPicPr>
          <p:cNvPr id="3" name="Picture 2" descr="A picture containing text, water, transport, satellite&#10;&#10;Description automatically generated">
            <a:extLst>
              <a:ext uri="{FF2B5EF4-FFF2-40B4-BE49-F238E27FC236}">
                <a16:creationId xmlns:a16="http://schemas.microsoft.com/office/drawing/2014/main" id="{B720E643-CFD9-0B30-4375-A670E0B36A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240" r="20499" b="-1"/>
          <a:stretch/>
        </p:blipFill>
        <p:spPr>
          <a:xfrm>
            <a:off x="5118769" y="4080911"/>
            <a:ext cx="2176085" cy="2008992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4554E15C-DA50-4F0F-A416-E3B088C757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 descr="A picture containing water, boat, dark, night&#10;&#10;Description automatically generated">
            <a:extLst>
              <a:ext uri="{FF2B5EF4-FFF2-40B4-BE49-F238E27FC236}">
                <a16:creationId xmlns:a16="http://schemas.microsoft.com/office/drawing/2014/main" id="{48F4EB35-F506-AB7A-4D85-5C5DB49A41F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187" r="14785"/>
          <a:stretch/>
        </p:blipFill>
        <p:spPr>
          <a:xfrm>
            <a:off x="7460906" y="3264090"/>
            <a:ext cx="4027002" cy="3593910"/>
          </a:xfrm>
          <a:prstGeom prst="rect">
            <a:avLst/>
          </a:prstGeom>
        </p:spPr>
      </p:pic>
      <p:pic>
        <p:nvPicPr>
          <p:cNvPr id="9" name="Picture 8" descr="Graphical user interface, calendar&#10;&#10;Description automatically generated with medium confidence">
            <a:extLst>
              <a:ext uri="{FF2B5EF4-FFF2-40B4-BE49-F238E27FC236}">
                <a16:creationId xmlns:a16="http://schemas.microsoft.com/office/drawing/2014/main" id="{B292A277-6D1A-9032-834D-76936A016F5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-2" b="8989"/>
          <a:stretch/>
        </p:blipFill>
        <p:spPr>
          <a:xfrm>
            <a:off x="5137455" y="-1"/>
            <a:ext cx="4113440" cy="3920044"/>
          </a:xfrm>
          <a:custGeom>
            <a:avLst/>
            <a:gdLst/>
            <a:ahLst/>
            <a:cxnLst/>
            <a:rect l="l" t="t" r="r" b="b"/>
            <a:pathLst>
              <a:path w="4113440" h="3920044">
                <a:moveTo>
                  <a:pt x="0" y="0"/>
                </a:moveTo>
                <a:lnTo>
                  <a:pt x="4113440" y="0"/>
                </a:lnTo>
                <a:lnTo>
                  <a:pt x="4113440" y="3103224"/>
                </a:lnTo>
                <a:lnTo>
                  <a:pt x="2157388" y="3103224"/>
                </a:lnTo>
                <a:lnTo>
                  <a:pt x="2157388" y="3920044"/>
                </a:lnTo>
                <a:lnTo>
                  <a:pt x="0" y="392004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169381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88550-1B76-4BC6-AFA7-19F8A0E77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How Small Business Can Help the</a:t>
            </a:r>
            <a:r>
              <a:rPr lang="en-US" sz="4000" b="1" dirty="0"/>
              <a:t> SBRRB</a:t>
            </a:r>
            <a:endParaRPr lang="en-US" sz="4000" b="1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57AF98-55F1-4C54-86FB-703F49357B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750497"/>
            <a:ext cx="7315200" cy="533975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u="sng" dirty="0"/>
              <a:t>The SBRRB wants to hear from you!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Get involved as rules are being written</a:t>
            </a:r>
          </a:p>
          <a:p>
            <a:r>
              <a:rPr lang="en-US" sz="3200" dirty="0"/>
              <a:t>Submit a </a:t>
            </a:r>
            <a:r>
              <a:rPr lang="en-US" sz="3200" i="1" dirty="0"/>
              <a:t>Regulation for Review </a:t>
            </a:r>
            <a:r>
              <a:rPr lang="en-US" sz="3200" dirty="0"/>
              <a:t>through the SBRRB website</a:t>
            </a:r>
          </a:p>
          <a:p>
            <a:r>
              <a:rPr lang="en-US" sz="3200" dirty="0"/>
              <a:t>Submit a </a:t>
            </a:r>
            <a:r>
              <a:rPr lang="en-US" sz="3200" i="1" dirty="0"/>
              <a:t>Petition </a:t>
            </a:r>
            <a:r>
              <a:rPr lang="en-US" sz="3200" dirty="0"/>
              <a:t>for Regulatory Review </a:t>
            </a:r>
            <a:r>
              <a:rPr lang="en-US" sz="3200" i="1" dirty="0"/>
              <a:t>Chapter 201M-6 HRS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544DE5-3715-472F-AD3C-C9E2E3751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7010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19">
            <a:extLst>
              <a:ext uri="{FF2B5EF4-FFF2-40B4-BE49-F238E27FC236}">
                <a16:creationId xmlns:a16="http://schemas.microsoft.com/office/drawing/2014/main" id="{168D8C5A-D6A8-4B82-A915-65B3BE9DE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Rectangle 21">
            <a:extLst>
              <a:ext uri="{FF2B5EF4-FFF2-40B4-BE49-F238E27FC236}">
                <a16:creationId xmlns:a16="http://schemas.microsoft.com/office/drawing/2014/main" id="{1A4306A5-A549-4C0D-A7D2-34D4D4A996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31" name="Rectangle 23">
            <a:extLst>
              <a:ext uri="{FF2B5EF4-FFF2-40B4-BE49-F238E27FC236}">
                <a16:creationId xmlns:a16="http://schemas.microsoft.com/office/drawing/2014/main" id="{39854EA4-C2EA-4CC9-AB13-F4357EA50E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25">
            <a:extLst>
              <a:ext uri="{FF2B5EF4-FFF2-40B4-BE49-F238E27FC236}">
                <a16:creationId xmlns:a16="http://schemas.microsoft.com/office/drawing/2014/main" id="{49C9BC5A-12D7-407E-B635-9C0CD487E1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rgbClr val="4150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945306-EB15-1BD0-12A0-BF3662383B7C}"/>
              </a:ext>
            </a:extLst>
          </p:cNvPr>
          <p:cNvSpPr txBox="1"/>
          <p:nvPr/>
        </p:nvSpPr>
        <p:spPr>
          <a:xfrm>
            <a:off x="643467" y="1298448"/>
            <a:ext cx="3685070" cy="32552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900" spc="-1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Submit a Regulation for Review</a:t>
            </a:r>
          </a:p>
        </p:txBody>
      </p:sp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7CF73610-9D5C-9B07-B73E-D5FACE62C6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8477" b="-1"/>
          <a:stretch/>
        </p:blipFill>
        <p:spPr>
          <a:xfrm>
            <a:off x="5120640" y="759599"/>
            <a:ext cx="6367271" cy="533065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D5CA3B5C-C1FB-42DE-B567-1CC43D264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457768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1EC61-8D76-4F13-99EF-56CCF6FAD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82880" lvl="0" indent="-182880">
              <a:spcBef>
                <a:spcPts val="1200"/>
              </a:spcBef>
              <a:buClr>
                <a:srgbClr val="F0A22E"/>
              </a:buClr>
              <a:buFont typeface="Wingdings 2" pitchFamily="18" charset="2"/>
              <a:buChar char=""/>
            </a:pPr>
            <a:r>
              <a:rPr lang="en-US" sz="4000"/>
              <a:t>Tools for Small Businesses </a:t>
            </a:r>
            <a:br>
              <a:rPr lang="en-US" sz="4000"/>
            </a:br>
            <a:br>
              <a:rPr lang="en-US" sz="4000"/>
            </a:br>
            <a:r>
              <a:rPr lang="en-US" sz="2000" spc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https://sbrrb.hawaii.gov/</a:t>
            </a:r>
            <a:br>
              <a:rPr lang="en-US" sz="2500" spc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  <a:cs typeface="+mn-cs"/>
              </a:rPr>
            </a:b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6F8B65-7D25-4822-844C-FB18E1E914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63463" y="1029898"/>
            <a:ext cx="5823724" cy="1432198"/>
          </a:xfrm>
        </p:spPr>
        <p:txBody>
          <a:bodyPr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3000"/>
              <a:t>Rule Making Process</a:t>
            </a:r>
          </a:p>
          <a:p>
            <a:pPr>
              <a:lnSpc>
                <a:spcPct val="150000"/>
              </a:lnSpc>
            </a:pPr>
            <a:r>
              <a:rPr lang="en-US" sz="3000"/>
              <a:t>Rule Status Tracker</a:t>
            </a:r>
          </a:p>
          <a:p>
            <a:pPr>
              <a:lnSpc>
                <a:spcPct val="150000"/>
              </a:lnSpc>
            </a:pPr>
            <a:r>
              <a:rPr lang="en-US" sz="3000"/>
              <a:t>Meeting Dates, Agenda, Minutes &amp; Packet Information</a:t>
            </a:r>
          </a:p>
          <a:p>
            <a:pPr>
              <a:lnSpc>
                <a:spcPct val="150000"/>
              </a:lnSpc>
            </a:pPr>
            <a:r>
              <a:rPr lang="en-US" sz="3000"/>
              <a:t>Regulation for Review </a:t>
            </a:r>
          </a:p>
          <a:p>
            <a:pPr marL="0" indent="0">
              <a:buNone/>
            </a:pPr>
            <a:endParaRPr lang="en-US" sz="3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340A5B-7C94-4A8D-9AA8-447EFD1AE5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00" t="12695" r="2535" b="13948"/>
          <a:stretch/>
        </p:blipFill>
        <p:spPr>
          <a:xfrm>
            <a:off x="8668233" y="4048143"/>
            <a:ext cx="2630061" cy="2059875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FFF97C2-B57E-49DE-BF6B-04099ED7E900}"/>
              </a:ext>
            </a:extLst>
          </p:cNvPr>
          <p:cNvSpPr txBox="1">
            <a:spLocks/>
          </p:cNvSpPr>
          <p:nvPr/>
        </p:nvSpPr>
        <p:spPr>
          <a:xfrm>
            <a:off x="3806880" y="4601410"/>
            <a:ext cx="5138075" cy="95334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000" u="sng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00BCD7F-AA94-4456-8C1D-0525C47037F4}"/>
              </a:ext>
            </a:extLst>
          </p:cNvPr>
          <p:cNvSpPr txBox="1">
            <a:spLocks/>
          </p:cNvSpPr>
          <p:nvPr/>
        </p:nvSpPr>
        <p:spPr>
          <a:xfrm>
            <a:off x="3763463" y="4500542"/>
            <a:ext cx="5224910" cy="199169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963357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5CEFA-684A-4D28-9A97-9DEB15620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How to CONTACT the SBRRB</a:t>
            </a:r>
          </a:p>
        </p:txBody>
      </p:sp>
      <p:pic>
        <p:nvPicPr>
          <p:cNvPr id="7" name="Graphic 6" descr="Link">
            <a:extLst>
              <a:ext uri="{FF2B5EF4-FFF2-40B4-BE49-F238E27FC236}">
                <a16:creationId xmlns:a16="http://schemas.microsoft.com/office/drawing/2014/main" id="{2B8A5EAF-6BCF-43B6-B58C-30EB8288B0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36269" y="797197"/>
            <a:ext cx="731520" cy="73152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A2B67A5-10CE-4598-B731-39FE439124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8459" y="5819651"/>
            <a:ext cx="457200" cy="4572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BC788CB-690D-4530-8B4B-8DBD8BA1C0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9730" y="5839721"/>
            <a:ext cx="457200" cy="4572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CD8ADCB8-DCAF-4572-B2C3-9E648F06A7FD}"/>
              </a:ext>
            </a:extLst>
          </p:cNvPr>
          <p:cNvSpPr/>
          <p:nvPr/>
        </p:nvSpPr>
        <p:spPr>
          <a:xfrm>
            <a:off x="5194300" y="5792929"/>
            <a:ext cx="18033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@SBRRBHI</a:t>
            </a:r>
          </a:p>
        </p:txBody>
      </p:sp>
      <p:pic>
        <p:nvPicPr>
          <p:cNvPr id="27" name="Graphic 26" descr="Map with pin">
            <a:extLst>
              <a:ext uri="{FF2B5EF4-FFF2-40B4-BE49-F238E27FC236}">
                <a16:creationId xmlns:a16="http://schemas.microsoft.com/office/drawing/2014/main" id="{7C7C8507-DA99-4837-8D26-223B7F62D4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29730" y="4317804"/>
            <a:ext cx="731520" cy="692592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D620A054-B828-4209-AAB0-B6C74D6985A4}"/>
              </a:ext>
            </a:extLst>
          </p:cNvPr>
          <p:cNvSpPr/>
          <p:nvPr/>
        </p:nvSpPr>
        <p:spPr>
          <a:xfrm>
            <a:off x="5194300" y="4301734"/>
            <a:ext cx="600255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rgbClr val="0070C0"/>
                </a:solidFill>
              </a:rPr>
              <a:t>Visit Monthly SBRRB meetings</a:t>
            </a:r>
          </a:p>
          <a:p>
            <a:r>
              <a:rPr lang="en-US" sz="1600" dirty="0">
                <a:solidFill>
                  <a:srgbClr val="0070C0"/>
                </a:solidFill>
              </a:rPr>
              <a:t>Currently, meetings are hybrid via Zoom and at </a:t>
            </a:r>
            <a:r>
              <a:rPr lang="en-US" sz="1600" dirty="0" err="1">
                <a:solidFill>
                  <a:srgbClr val="0070C0"/>
                </a:solidFill>
              </a:rPr>
              <a:t>Leiopapa</a:t>
            </a:r>
            <a:r>
              <a:rPr lang="en-US" sz="1600" dirty="0">
                <a:solidFill>
                  <a:srgbClr val="0070C0"/>
                </a:solidFill>
              </a:rPr>
              <a:t> A Kamehameha Building – State Office Tower 235 Beretania Street, Conference Room 405 Honolulu, Hawaii 96813</a:t>
            </a:r>
          </a:p>
        </p:txBody>
      </p:sp>
      <p:pic>
        <p:nvPicPr>
          <p:cNvPr id="24" name="Content Placeholder 4" descr="Email">
            <a:extLst>
              <a:ext uri="{FF2B5EF4-FFF2-40B4-BE49-F238E27FC236}">
                <a16:creationId xmlns:a16="http://schemas.microsoft.com/office/drawing/2014/main" id="{EC9E3971-04E4-42B7-9252-7AB75AA436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628471" y="2178667"/>
            <a:ext cx="731520" cy="731520"/>
          </a:xfr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3A055FD8-2466-4C47-B93F-B62A6A7DA8C7}"/>
              </a:ext>
            </a:extLst>
          </p:cNvPr>
          <p:cNvSpPr txBox="1"/>
          <p:nvPr/>
        </p:nvSpPr>
        <p:spPr>
          <a:xfrm>
            <a:off x="5175636" y="2279267"/>
            <a:ext cx="51409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70C0"/>
                </a:solidFill>
              </a:rPr>
              <a:t>DBEDT.sbrrb.info@hawaii.gov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09768C5-0C9F-4097-A5EB-F3102D8BD88F}"/>
              </a:ext>
            </a:extLst>
          </p:cNvPr>
          <p:cNvSpPr/>
          <p:nvPr/>
        </p:nvSpPr>
        <p:spPr>
          <a:xfrm>
            <a:off x="5194300" y="3297644"/>
            <a:ext cx="255179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rgbClr val="0070C0"/>
                </a:solidFill>
              </a:rPr>
              <a:t>(808) 798-0737</a:t>
            </a:r>
          </a:p>
        </p:txBody>
      </p:sp>
      <p:pic>
        <p:nvPicPr>
          <p:cNvPr id="29" name="Graphic 28" descr="Receiver">
            <a:extLst>
              <a:ext uri="{FF2B5EF4-FFF2-40B4-BE49-F238E27FC236}">
                <a16:creationId xmlns:a16="http://schemas.microsoft.com/office/drawing/2014/main" id="{F51794FE-02B1-4163-AE86-AEE6461121F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629730" y="3297644"/>
            <a:ext cx="728046" cy="71119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206ED20-E70A-40D5-9AFF-588ECBD7AA30}"/>
              </a:ext>
            </a:extLst>
          </p:cNvPr>
          <p:cNvSpPr/>
          <p:nvPr/>
        </p:nvSpPr>
        <p:spPr>
          <a:xfrm>
            <a:off x="5194300" y="885958"/>
            <a:ext cx="408477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>
                <a:solidFill>
                  <a:srgbClr val="0070C0"/>
                </a:solidFill>
                <a:hlinkClick r:id="rId12"/>
              </a:rPr>
              <a:t>https://sbrrb.hawaii.gov/</a:t>
            </a:r>
            <a:endParaRPr lang="en-US" sz="3000" dirty="0">
              <a:solidFill>
                <a:srgbClr val="0070C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49D18D-2005-4607-96D3-A12AB67F923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87188" y="5839721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2595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B5DAD-B414-49D6-8623-8B81320A1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Behalf of The Small Business </a:t>
            </a:r>
            <a:r>
              <a:rPr lang="en-US"/>
              <a:t>Regulatory Review Board</a:t>
            </a:r>
            <a:endParaRPr lang="en-US" dirty="0"/>
          </a:p>
        </p:txBody>
      </p:sp>
      <p:pic>
        <p:nvPicPr>
          <p:cNvPr id="5" name="Content Placeholder 4" descr="Mahalo; Thank you&#10;">
            <a:extLst>
              <a:ext uri="{FF2B5EF4-FFF2-40B4-BE49-F238E27FC236}">
                <a16:creationId xmlns:a16="http://schemas.microsoft.com/office/drawing/2014/main" id="{71AA2BBF-EA67-4E77-9FC2-E621031DE1D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112155" y="863600"/>
            <a:ext cx="6828366" cy="5121275"/>
          </a:xfrm>
        </p:spPr>
      </p:pic>
    </p:spTree>
    <p:extLst>
      <p:ext uri="{BB962C8B-B14F-4D97-AF65-F5344CB8AC3E}">
        <p14:creationId xmlns:p14="http://schemas.microsoft.com/office/powerpoint/2010/main" val="1512988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D4D59-17AD-4EFE-B0CA-5E8B0076E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How was the SBRRB established?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26BFBE-FB30-4C3D-8935-B9FE62BCE0D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814354" y="744583"/>
            <a:ext cx="7370114" cy="5394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en-US" sz="2400" u="sng" dirty="0"/>
              <a:t>Created</a:t>
            </a:r>
            <a:r>
              <a:rPr lang="en-US" altLang="en-US" sz="2400" dirty="0"/>
              <a:t>- 1980 U.S. Congress passed the Regulatory Flexibility Act (RFA)</a:t>
            </a:r>
          </a:p>
          <a:p>
            <a:pPr>
              <a:lnSpc>
                <a:spcPct val="100000"/>
              </a:lnSpc>
            </a:pPr>
            <a:r>
              <a:rPr lang="en-US" altLang="en-US" sz="2400" u="sng" dirty="0"/>
              <a:t>Purpose</a:t>
            </a:r>
            <a:r>
              <a:rPr lang="en-US" altLang="en-US" sz="2400" dirty="0"/>
              <a:t>- Ensure regulators do not burden small businesses disproportionately by imposing uniform regulations on all entitles, regardless of size.</a:t>
            </a:r>
          </a:p>
          <a:p>
            <a:pPr>
              <a:lnSpc>
                <a:spcPct val="100000"/>
              </a:lnSpc>
            </a:pPr>
            <a:r>
              <a:rPr lang="en-US" altLang="en-US" sz="2400" u="sng" dirty="0"/>
              <a:t>Created</a:t>
            </a:r>
            <a:r>
              <a:rPr lang="en-US" altLang="en-US" sz="2400" dirty="0"/>
              <a:t>- 1998 Hawaii’s Small Business Regulatory Flexibility Act went into effect based on the federal act by creating Chapter 201M HRS.</a:t>
            </a:r>
          </a:p>
        </p:txBody>
      </p:sp>
    </p:spTree>
    <p:extLst>
      <p:ext uri="{BB962C8B-B14F-4D97-AF65-F5344CB8AC3E}">
        <p14:creationId xmlns:p14="http://schemas.microsoft.com/office/powerpoint/2010/main" val="4258660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FD2C179D-3BC9-EED2-E618-8FC297FEC6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3" t="13561" r="849" b="5831"/>
          <a:stretch/>
        </p:blipFill>
        <p:spPr>
          <a:xfrm>
            <a:off x="110464" y="901925"/>
            <a:ext cx="11971071" cy="5945698"/>
          </a:xfrm>
          <a:prstGeom prst="rect">
            <a:avLst/>
          </a:prstGeom>
        </p:spPr>
      </p:pic>
      <p:pic>
        <p:nvPicPr>
          <p:cNvPr id="32" name="Picture 31" descr="Table&#10;&#10;Description automatically generated with medium confidence">
            <a:extLst>
              <a:ext uri="{FF2B5EF4-FFF2-40B4-BE49-F238E27FC236}">
                <a16:creationId xmlns:a16="http://schemas.microsoft.com/office/drawing/2014/main" id="{E1B6E985-C387-191A-99DE-8FC5148750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260" t="33208" r="1646" b="54952"/>
          <a:stretch/>
        </p:blipFill>
        <p:spPr>
          <a:xfrm>
            <a:off x="1385741" y="10377"/>
            <a:ext cx="10275216" cy="891548"/>
          </a:xfrm>
          <a:prstGeom prst="rect">
            <a:avLst/>
          </a:prstGeom>
        </p:spPr>
      </p:pic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F516D034-9E58-3897-EF16-4D1A5ABC318B}"/>
              </a:ext>
            </a:extLst>
          </p:cNvPr>
          <p:cNvCxnSpPr>
            <a:cxnSpLocks/>
          </p:cNvCxnSpPr>
          <p:nvPr/>
        </p:nvCxnSpPr>
        <p:spPr>
          <a:xfrm>
            <a:off x="715899" y="6011037"/>
            <a:ext cx="948309" cy="0"/>
          </a:xfrm>
          <a:prstGeom prst="straightConnector1">
            <a:avLst/>
          </a:prstGeom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6" name="Star: 5 Points 35">
            <a:extLst>
              <a:ext uri="{FF2B5EF4-FFF2-40B4-BE49-F238E27FC236}">
                <a16:creationId xmlns:a16="http://schemas.microsoft.com/office/drawing/2014/main" id="{FBDE8D1C-660D-3E0C-61D3-577227020B36}"/>
              </a:ext>
            </a:extLst>
          </p:cNvPr>
          <p:cNvSpPr/>
          <p:nvPr/>
        </p:nvSpPr>
        <p:spPr>
          <a:xfrm>
            <a:off x="2420645" y="5885682"/>
            <a:ext cx="154775" cy="14078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842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F7767DC-6B04-E04C-0B7F-985BBE391A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211" t="22449" r="37266" b="11395"/>
          <a:stretch/>
        </p:blipFill>
        <p:spPr>
          <a:xfrm>
            <a:off x="4535648" y="344996"/>
            <a:ext cx="7432646" cy="61680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2F832DB1-7025-191A-BC4A-D15B27C7B7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741" t="33945" r="41550" b="27280"/>
          <a:stretch/>
        </p:blipFill>
        <p:spPr>
          <a:xfrm>
            <a:off x="130628" y="1959429"/>
            <a:ext cx="4161453" cy="265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8584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D549E-748E-4DB4-A850-407B9F5C4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SBRRB’s Vision and Mission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443F04-A98C-4051-A633-946E83EA62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205988" cy="807720"/>
          </a:xfrm>
        </p:spPr>
        <p:txBody>
          <a:bodyPr>
            <a:normAutofit/>
          </a:bodyPr>
          <a:lstStyle/>
          <a:p>
            <a:pPr algn="ctr"/>
            <a:r>
              <a:rPr lang="en-US" sz="3600" u="sng" dirty="0"/>
              <a:t>Vision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C22D36-54A4-46C6-8DFB-5C186AB514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67911" y="1930936"/>
            <a:ext cx="3590979" cy="4023360"/>
          </a:xfrm>
        </p:spPr>
        <p:txBody>
          <a:bodyPr anchor="t"/>
          <a:lstStyle/>
          <a:p>
            <a:pPr marL="0" indent="0">
              <a:buNone/>
            </a:pPr>
            <a:r>
              <a:rPr lang="en-US" sz="2800" dirty="0"/>
              <a:t>Make Hawai’i the most business-friendly state in the nation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D46041-3E02-4852-ADFB-48664DE609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342632" y="1023586"/>
            <a:ext cx="3950551" cy="813171"/>
          </a:xfrm>
        </p:spPr>
        <p:txBody>
          <a:bodyPr>
            <a:normAutofit/>
          </a:bodyPr>
          <a:lstStyle/>
          <a:p>
            <a:pPr algn="ctr"/>
            <a:r>
              <a:rPr lang="en-US" sz="3600" u="sng" dirty="0"/>
              <a:t>Mission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28FF80-4415-46FC-B681-39D28FD493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800" dirty="0"/>
              <a:t>Work toward a regulatory environment that encourages &amp; supports the vitality of small business in Hawai’i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50599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38196-3966-4CAA-988F-AFA73A03F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What does the SBRRB do?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C12C97-D25F-44B0-A8BA-7BBDDD62E5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4353" y="741872"/>
            <a:ext cx="8020595" cy="535700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3200" dirty="0"/>
              <a:t>Chapter 201M, HRS created SBRRB:</a:t>
            </a:r>
          </a:p>
          <a:p>
            <a:pPr lvl="1">
              <a:lnSpc>
                <a:spcPct val="120000"/>
              </a:lnSpc>
            </a:pPr>
            <a:r>
              <a:rPr lang="en-US" sz="2800" dirty="0"/>
              <a:t>Advocates for “for-profit” small business &amp; entrepreneurs</a:t>
            </a:r>
          </a:p>
          <a:p>
            <a:pPr marL="1258888" lvl="2" indent="-171450">
              <a:lnSpc>
                <a:spcPct val="80000"/>
              </a:lnSpc>
            </a:pPr>
            <a:r>
              <a:rPr lang="en-US" sz="1500" dirty="0"/>
              <a:t> Small business defined as a “for profit” “with fewer than 100 FT/PT employees,” Section 201M-1, HRS </a:t>
            </a:r>
          </a:p>
          <a:p>
            <a:pPr>
              <a:lnSpc>
                <a:spcPct val="100000"/>
              </a:lnSpc>
            </a:pPr>
            <a:r>
              <a:rPr lang="en-US" sz="3000" dirty="0"/>
              <a:t>Authority to comment, make recommendations on small business regulations &amp; administrative rules</a:t>
            </a:r>
          </a:p>
        </p:txBody>
      </p:sp>
    </p:spTree>
    <p:extLst>
      <p:ext uri="{BB962C8B-B14F-4D97-AF65-F5344CB8AC3E}">
        <p14:creationId xmlns:p14="http://schemas.microsoft.com/office/powerpoint/2010/main" val="1161567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FCE9BFF5-9587-B27C-0C11-F57A652E6D68}"/>
              </a:ext>
            </a:extLst>
          </p:cNvPr>
          <p:cNvGrpSpPr/>
          <p:nvPr/>
        </p:nvGrpSpPr>
        <p:grpSpPr>
          <a:xfrm>
            <a:off x="9875021" y="1903161"/>
            <a:ext cx="1449056" cy="1955680"/>
            <a:chOff x="10744247" y="1367406"/>
            <a:chExt cx="1449056" cy="195568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EA9E97D0-D50D-4349-BFF5-8B4751C250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16183"/>
            <a:stretch/>
          </p:blipFill>
          <p:spPr>
            <a:xfrm>
              <a:off x="10816108" y="1367406"/>
              <a:ext cx="1316852" cy="1586349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DCEA258-A5F7-4BDD-8BFA-525583809689}"/>
                </a:ext>
              </a:extLst>
            </p:cNvPr>
            <p:cNvSpPr txBox="1"/>
            <p:nvPr/>
          </p:nvSpPr>
          <p:spPr>
            <a:xfrm>
              <a:off x="10744247" y="2953754"/>
              <a:ext cx="1449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i="1" dirty="0"/>
                <a:t>Garth Yamanaka</a:t>
              </a:r>
            </a:p>
            <a:p>
              <a:pPr algn="ctr"/>
              <a:r>
                <a:rPr lang="en-US" sz="900" b="1" dirty="0"/>
                <a:t>Hawai’i County</a:t>
              </a:r>
            </a:p>
          </p:txBody>
        </p:sp>
      </p:grp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042E4D21-7549-491C-91EB-D825BD6B974A}"/>
              </a:ext>
            </a:extLst>
          </p:cNvPr>
          <p:cNvCxnSpPr>
            <a:cxnSpLocks/>
          </p:cNvCxnSpPr>
          <p:nvPr/>
        </p:nvCxnSpPr>
        <p:spPr>
          <a:xfrm flipV="1">
            <a:off x="939982" y="930284"/>
            <a:ext cx="336991" cy="59440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7" name="Group 76">
            <a:extLst>
              <a:ext uri="{FF2B5EF4-FFF2-40B4-BE49-F238E27FC236}">
                <a16:creationId xmlns:a16="http://schemas.microsoft.com/office/drawing/2014/main" id="{ABEBBDD8-F60D-444C-9298-93849FB1F128}"/>
              </a:ext>
            </a:extLst>
          </p:cNvPr>
          <p:cNvGrpSpPr/>
          <p:nvPr/>
        </p:nvGrpSpPr>
        <p:grpSpPr>
          <a:xfrm>
            <a:off x="8285276" y="418013"/>
            <a:ext cx="1449056" cy="1740665"/>
            <a:chOff x="7949100" y="539292"/>
            <a:chExt cx="1310672" cy="1728852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5C7D700-99AB-4B21-B33D-3258C4AEB8BE}"/>
                </a:ext>
              </a:extLst>
            </p:cNvPr>
            <p:cNvSpPr txBox="1"/>
            <p:nvPr/>
          </p:nvSpPr>
          <p:spPr>
            <a:xfrm>
              <a:off x="7949100" y="1763759"/>
              <a:ext cx="1310672" cy="5043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i="1" dirty="0"/>
                <a:t>Mary Albitz</a:t>
              </a:r>
            </a:p>
            <a:p>
              <a:pPr algn="ctr"/>
              <a:r>
                <a:rPr lang="en-US" sz="900" i="1" dirty="0"/>
                <a:t>Chair</a:t>
              </a:r>
            </a:p>
            <a:p>
              <a:pPr algn="ctr"/>
              <a:r>
                <a:rPr lang="en-US" sz="900" b="1" dirty="0"/>
                <a:t>Maui County</a:t>
              </a:r>
            </a:p>
          </p:txBody>
        </p:sp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7D37E633-769B-419A-A3A5-594C94BDFB7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8105910" y="539292"/>
              <a:ext cx="1057280" cy="1160977"/>
            </a:xfrm>
            <a:prstGeom prst="rect">
              <a:avLst/>
            </a:prstGeom>
          </p:spPr>
        </p:pic>
      </p:grp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2FDCD939-2DCF-45EF-AD4A-8DE86D12CD44}"/>
              </a:ext>
            </a:extLst>
          </p:cNvPr>
          <p:cNvCxnSpPr>
            <a:cxnSpLocks/>
          </p:cNvCxnSpPr>
          <p:nvPr/>
        </p:nvCxnSpPr>
        <p:spPr>
          <a:xfrm flipV="1">
            <a:off x="3509888" y="1816392"/>
            <a:ext cx="922668" cy="12647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AFBC8B8D-F361-4C23-85E6-195A4EAD5072}"/>
              </a:ext>
            </a:extLst>
          </p:cNvPr>
          <p:cNvCxnSpPr>
            <a:cxnSpLocks/>
          </p:cNvCxnSpPr>
          <p:nvPr/>
        </p:nvCxnSpPr>
        <p:spPr>
          <a:xfrm flipV="1">
            <a:off x="4676235" y="2030238"/>
            <a:ext cx="271747" cy="164393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3DA43271-E28D-4FE1-AE4A-2E7B90D9AF75}"/>
              </a:ext>
            </a:extLst>
          </p:cNvPr>
          <p:cNvCxnSpPr>
            <a:cxnSpLocks/>
            <a:stCxn id="18" idx="2"/>
          </p:cNvCxnSpPr>
          <p:nvPr/>
        </p:nvCxnSpPr>
        <p:spPr>
          <a:xfrm flipH="1">
            <a:off x="10451592" y="3858841"/>
            <a:ext cx="147957" cy="97044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C7BB2039-A787-4A54-8EDC-FC046A4F4CC7}"/>
              </a:ext>
            </a:extLst>
          </p:cNvPr>
          <p:cNvGrpSpPr/>
          <p:nvPr/>
        </p:nvGrpSpPr>
        <p:grpSpPr>
          <a:xfrm>
            <a:off x="2394670" y="3234085"/>
            <a:ext cx="1659571" cy="1757770"/>
            <a:chOff x="4599174" y="3435096"/>
            <a:chExt cx="1968592" cy="2067345"/>
          </a:xfrm>
        </p:grpSpPr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22DC3A69-7B3E-4292-B197-8F923371EE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12096"/>
            <a:stretch/>
          </p:blipFill>
          <p:spPr>
            <a:xfrm>
              <a:off x="4965878" y="3435096"/>
              <a:ext cx="1294547" cy="1706952"/>
            </a:xfrm>
            <a:prstGeom prst="rect">
              <a:avLst/>
            </a:prstGeom>
          </p:spPr>
        </p:pic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F2AC1032-8D29-446F-B56C-509B13323DB0}"/>
                </a:ext>
              </a:extLst>
            </p:cNvPr>
            <p:cNvSpPr txBox="1"/>
            <p:nvPr/>
          </p:nvSpPr>
          <p:spPr>
            <a:xfrm>
              <a:off x="4599174" y="5142048"/>
              <a:ext cx="1968592" cy="3603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i="1" dirty="0"/>
                <a:t>Dr. Nancy Atmospera-Walch</a:t>
              </a:r>
            </a:p>
            <a:p>
              <a:pPr algn="ctr"/>
              <a:r>
                <a:rPr lang="en-US" sz="900" b="1" dirty="0"/>
                <a:t>City &amp; County of Honolulu</a:t>
              </a:r>
            </a:p>
          </p:txBody>
        </p: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B91C5EFA-B651-47CA-8D94-8E9E10BDF9EB}"/>
              </a:ext>
            </a:extLst>
          </p:cNvPr>
          <p:cNvGrpSpPr/>
          <p:nvPr/>
        </p:nvGrpSpPr>
        <p:grpSpPr>
          <a:xfrm>
            <a:off x="3794490" y="3858841"/>
            <a:ext cx="1552143" cy="1847760"/>
            <a:chOff x="6021766" y="3531196"/>
            <a:chExt cx="1552143" cy="1847760"/>
          </a:xfrm>
        </p:grpSpPr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2D16B449-56CA-4E83-873A-B21998F30B9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/>
          </p:blipFill>
          <p:spPr>
            <a:xfrm>
              <a:off x="6241025" y="3531196"/>
              <a:ext cx="1192927" cy="1339929"/>
            </a:xfrm>
            <a:prstGeom prst="rect">
              <a:avLst/>
            </a:prstGeom>
          </p:spPr>
        </p:pic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8A61B1A7-D612-4462-8075-C7F446F372C2}"/>
                </a:ext>
              </a:extLst>
            </p:cNvPr>
            <p:cNvSpPr txBox="1"/>
            <p:nvPr/>
          </p:nvSpPr>
          <p:spPr>
            <a:xfrm>
              <a:off x="6021766" y="4871125"/>
              <a:ext cx="1552143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i="1" dirty="0"/>
                <a:t>Robert Cundiff</a:t>
              </a:r>
            </a:p>
            <a:p>
              <a:pPr algn="ctr"/>
              <a:r>
                <a:rPr lang="en-US" sz="900" i="1" dirty="0"/>
                <a:t>Vice Chair</a:t>
              </a:r>
            </a:p>
            <a:p>
              <a:pPr algn="ctr"/>
              <a:r>
                <a:rPr lang="en-US" sz="900" b="1" dirty="0"/>
                <a:t>City &amp; County of Honolulu</a:t>
              </a:r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E2F4253B-4FF8-4E7D-8EEC-80EB46D895B9}"/>
              </a:ext>
            </a:extLst>
          </p:cNvPr>
          <p:cNvGrpSpPr/>
          <p:nvPr/>
        </p:nvGrpSpPr>
        <p:grpSpPr>
          <a:xfrm>
            <a:off x="2209126" y="1430795"/>
            <a:ext cx="1401234" cy="1738510"/>
            <a:chOff x="1987647" y="3217254"/>
            <a:chExt cx="1473451" cy="2117439"/>
          </a:xfrm>
        </p:grpSpPr>
        <p:pic>
          <p:nvPicPr>
            <p:cNvPr id="119" name="Picture 118">
              <a:extLst>
                <a:ext uri="{FF2B5EF4-FFF2-40B4-BE49-F238E27FC236}">
                  <a16:creationId xmlns:a16="http://schemas.microsoft.com/office/drawing/2014/main" id="{FDCA2896-2EC4-4D03-8EE9-D07039FA02C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/>
          </p:blipFill>
          <p:spPr>
            <a:xfrm>
              <a:off x="2266639" y="3217254"/>
              <a:ext cx="938152" cy="1358288"/>
            </a:xfrm>
            <a:prstGeom prst="rect">
              <a:avLst/>
            </a:prstGeom>
          </p:spPr>
        </p:pic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B0BE4B99-0733-4980-B325-99DCDE8EF0F4}"/>
                </a:ext>
              </a:extLst>
            </p:cNvPr>
            <p:cNvSpPr txBox="1"/>
            <p:nvPr/>
          </p:nvSpPr>
          <p:spPr>
            <a:xfrm>
              <a:off x="1987647" y="4547487"/>
              <a:ext cx="1473451" cy="7872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i="1" dirty="0"/>
                <a:t>Jonathan Shick</a:t>
              </a:r>
            </a:p>
            <a:p>
              <a:pPr algn="ctr"/>
              <a:r>
                <a:rPr lang="en-US" sz="900" i="1" dirty="0"/>
                <a:t>Second Vice Chair</a:t>
              </a:r>
            </a:p>
            <a:p>
              <a:pPr algn="ctr"/>
              <a:r>
                <a:rPr lang="en-US" sz="900" b="1" dirty="0"/>
                <a:t>City &amp; County of Honolulu </a:t>
              </a:r>
            </a:p>
          </p:txBody>
        </p:sp>
      </p:grp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231DE3FD-80A2-469E-B5BB-A14FADD4114A}"/>
              </a:ext>
            </a:extLst>
          </p:cNvPr>
          <p:cNvCxnSpPr>
            <a:cxnSpLocks/>
          </p:cNvCxnSpPr>
          <p:nvPr/>
        </p:nvCxnSpPr>
        <p:spPr>
          <a:xfrm flipV="1">
            <a:off x="3808386" y="1987988"/>
            <a:ext cx="867849" cy="117935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81912E1E-E325-4044-A1A8-B0D90C768585}"/>
              </a:ext>
            </a:extLst>
          </p:cNvPr>
          <p:cNvSpPr/>
          <p:nvPr/>
        </p:nvSpPr>
        <p:spPr>
          <a:xfrm>
            <a:off x="1747920" y="5339412"/>
            <a:ext cx="14852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400" b="1" dirty="0"/>
          </a:p>
        </p:txBody>
      </p: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127ADED4-E292-4BBB-B8DD-A8196C4982BC}"/>
              </a:ext>
            </a:extLst>
          </p:cNvPr>
          <p:cNvCxnSpPr>
            <a:cxnSpLocks/>
          </p:cNvCxnSpPr>
          <p:nvPr/>
        </p:nvCxnSpPr>
        <p:spPr>
          <a:xfrm flipH="1">
            <a:off x="8246607" y="1678992"/>
            <a:ext cx="270609" cy="69962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64DC5BC9-2671-4AA7-B168-2BAA5BC85FB0}"/>
              </a:ext>
            </a:extLst>
          </p:cNvPr>
          <p:cNvCxnSpPr>
            <a:cxnSpLocks/>
          </p:cNvCxnSpPr>
          <p:nvPr/>
        </p:nvCxnSpPr>
        <p:spPr>
          <a:xfrm flipH="1">
            <a:off x="7561247" y="1348755"/>
            <a:ext cx="795500" cy="48950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BDEDE140-79EA-4B89-9D02-4D9A30E7F6DE}"/>
              </a:ext>
            </a:extLst>
          </p:cNvPr>
          <p:cNvCxnSpPr>
            <a:cxnSpLocks/>
          </p:cNvCxnSpPr>
          <p:nvPr/>
        </p:nvCxnSpPr>
        <p:spPr>
          <a:xfrm flipH="1">
            <a:off x="5330945" y="1170268"/>
            <a:ext cx="876131" cy="16811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0ED3FED-577C-4E3D-9FE5-B5512DDD972F}"/>
              </a:ext>
            </a:extLst>
          </p:cNvPr>
          <p:cNvSpPr txBox="1"/>
          <p:nvPr/>
        </p:nvSpPr>
        <p:spPr>
          <a:xfrm>
            <a:off x="3993439" y="64334"/>
            <a:ext cx="420512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>
                <a:solidFill>
                  <a:schemeClr val="accent1"/>
                </a:solidFill>
              </a:rPr>
              <a:t>BOARD MEMBERS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050C80B1-2F79-4E15-AA93-B014805C1B79}"/>
              </a:ext>
            </a:extLst>
          </p:cNvPr>
          <p:cNvCxnSpPr>
            <a:cxnSpLocks/>
          </p:cNvCxnSpPr>
          <p:nvPr/>
        </p:nvCxnSpPr>
        <p:spPr>
          <a:xfrm flipV="1">
            <a:off x="9184445" y="5285595"/>
            <a:ext cx="977721" cy="36159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BC66E5C-8F73-4137-8C53-0635D7518349}"/>
              </a:ext>
            </a:extLst>
          </p:cNvPr>
          <p:cNvSpPr txBox="1"/>
          <p:nvPr/>
        </p:nvSpPr>
        <p:spPr>
          <a:xfrm>
            <a:off x="2704767" y="503516"/>
            <a:ext cx="1321196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i="1" dirty="0"/>
              <a:t>DBEDT Staff:</a:t>
            </a:r>
          </a:p>
          <a:p>
            <a:r>
              <a:rPr lang="en-US" sz="1500" i="1" dirty="0"/>
              <a:t>Dori Palcovich</a:t>
            </a:r>
          </a:p>
          <a:p>
            <a:r>
              <a:rPr lang="en-US" sz="1500" i="1" dirty="0"/>
              <a:t>Jetaime Ariola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9A2A927F-5EE0-4096-9C6C-ADC2AE63FFCA}"/>
              </a:ext>
            </a:extLst>
          </p:cNvPr>
          <p:cNvCxnSpPr>
            <a:cxnSpLocks/>
          </p:cNvCxnSpPr>
          <p:nvPr/>
        </p:nvCxnSpPr>
        <p:spPr>
          <a:xfrm>
            <a:off x="3892078" y="1315830"/>
            <a:ext cx="410697" cy="18091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1537856-9083-4D88-ADE8-AB24CC7F4784}"/>
              </a:ext>
            </a:extLst>
          </p:cNvPr>
          <p:cNvGrpSpPr/>
          <p:nvPr/>
        </p:nvGrpSpPr>
        <p:grpSpPr>
          <a:xfrm>
            <a:off x="6010987" y="657817"/>
            <a:ext cx="1483680" cy="1861721"/>
            <a:chOff x="7979214" y="564694"/>
            <a:chExt cx="1310672" cy="1883355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018DDF19-1D30-4D8A-933E-72D270D3E813}"/>
                </a:ext>
              </a:extLst>
            </p:cNvPr>
            <p:cNvSpPr txBox="1"/>
            <p:nvPr/>
          </p:nvSpPr>
          <p:spPr>
            <a:xfrm>
              <a:off x="7979214" y="1794207"/>
              <a:ext cx="1310672" cy="6538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i="1" dirty="0"/>
                <a:t>Mark Ritchie</a:t>
              </a:r>
            </a:p>
            <a:p>
              <a:pPr algn="ctr"/>
              <a:r>
                <a:rPr lang="en-US" sz="900" b="1" dirty="0"/>
                <a:t>DBEDT Director Designated Representative</a:t>
              </a:r>
            </a:p>
          </p:txBody>
        </p:sp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0F85F3C8-9148-427F-AC75-8C47259ACD0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/>
          </p:blipFill>
          <p:spPr>
            <a:xfrm>
              <a:off x="8267085" y="564694"/>
              <a:ext cx="861528" cy="1205176"/>
            </a:xfrm>
            <a:prstGeom prst="rect">
              <a:avLst/>
            </a:prstGeom>
          </p:spPr>
        </p:pic>
      </p:grp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59B9B60F-C542-4ABD-ABE8-220F908B937F}"/>
              </a:ext>
            </a:extLst>
          </p:cNvPr>
          <p:cNvCxnSpPr>
            <a:cxnSpLocks/>
          </p:cNvCxnSpPr>
          <p:nvPr/>
        </p:nvCxnSpPr>
        <p:spPr>
          <a:xfrm flipH="1" flipV="1">
            <a:off x="5617966" y="1976074"/>
            <a:ext cx="991048" cy="107728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8F653C4A-1A10-4404-B497-36FDEA1DBFEB}"/>
              </a:ext>
            </a:extLst>
          </p:cNvPr>
          <p:cNvGrpSpPr/>
          <p:nvPr/>
        </p:nvGrpSpPr>
        <p:grpSpPr>
          <a:xfrm>
            <a:off x="6478594" y="3086692"/>
            <a:ext cx="1552143" cy="1742597"/>
            <a:chOff x="6093438" y="3521167"/>
            <a:chExt cx="1552143" cy="1742597"/>
          </a:xfrm>
        </p:grpSpPr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8721E78F-ED39-4E64-8D51-7ACD5E3C6FF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/>
          </p:blipFill>
          <p:spPr>
            <a:xfrm>
              <a:off x="6239412" y="3521167"/>
              <a:ext cx="1167640" cy="1339929"/>
            </a:xfrm>
            <a:prstGeom prst="rect">
              <a:avLst/>
            </a:prstGeom>
          </p:spPr>
        </p:pic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7C4A76C0-967B-45F2-AC4B-A7628E97F8DA}"/>
                </a:ext>
              </a:extLst>
            </p:cNvPr>
            <p:cNvSpPr txBox="1"/>
            <p:nvPr/>
          </p:nvSpPr>
          <p:spPr>
            <a:xfrm>
              <a:off x="6093438" y="4894432"/>
              <a:ext cx="15521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i="1" dirty="0"/>
                <a:t>Sanford Morioka</a:t>
              </a:r>
            </a:p>
            <a:p>
              <a:pPr algn="ctr"/>
              <a:r>
                <a:rPr lang="en-US" sz="900" b="1" dirty="0"/>
                <a:t>City &amp; County of Honolulu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29179EBE-C6C4-4A03-8EB6-DB34A1C10A3C}"/>
              </a:ext>
            </a:extLst>
          </p:cNvPr>
          <p:cNvGrpSpPr/>
          <p:nvPr/>
        </p:nvGrpSpPr>
        <p:grpSpPr>
          <a:xfrm>
            <a:off x="5217281" y="3691051"/>
            <a:ext cx="1552143" cy="1742597"/>
            <a:chOff x="6093438" y="3521167"/>
            <a:chExt cx="1552143" cy="1742597"/>
          </a:xfrm>
        </p:grpSpPr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12CC3BDA-0C43-4FAF-9240-301C9A6E86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rcRect/>
            <a:stretch/>
          </p:blipFill>
          <p:spPr>
            <a:xfrm>
              <a:off x="6320464" y="3521167"/>
              <a:ext cx="1005535" cy="1339929"/>
            </a:xfrm>
            <a:prstGeom prst="rect">
              <a:avLst/>
            </a:prstGeom>
          </p:spPr>
        </p:pic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BAC4A3BB-E366-4BF8-8D8A-41D1F9EEE4DE}"/>
                </a:ext>
              </a:extLst>
            </p:cNvPr>
            <p:cNvSpPr txBox="1"/>
            <p:nvPr/>
          </p:nvSpPr>
          <p:spPr>
            <a:xfrm>
              <a:off x="6093438" y="4894432"/>
              <a:ext cx="15521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i="1" dirty="0"/>
                <a:t>Tessa Gomes</a:t>
              </a:r>
            </a:p>
            <a:p>
              <a:pPr algn="ctr"/>
              <a:r>
                <a:rPr lang="en-US" sz="900" b="1" dirty="0"/>
                <a:t>City &amp; County of Honolulu</a:t>
              </a:r>
            </a:p>
          </p:txBody>
        </p:sp>
      </p:grp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D096890F-26EE-4A04-95A7-BD96FF8C36DC}"/>
              </a:ext>
            </a:extLst>
          </p:cNvPr>
          <p:cNvCxnSpPr>
            <a:cxnSpLocks/>
          </p:cNvCxnSpPr>
          <p:nvPr/>
        </p:nvCxnSpPr>
        <p:spPr>
          <a:xfrm flipH="1" flipV="1">
            <a:off x="5372740" y="2104068"/>
            <a:ext cx="368538" cy="147640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1B7DE5BB-BF6C-ECAE-5247-882AEC28BD73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7802065" y="4885070"/>
            <a:ext cx="1297304" cy="129730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24AEACA2-FC7C-EE84-54DD-07F85F0E700E}"/>
              </a:ext>
            </a:extLst>
          </p:cNvPr>
          <p:cNvSpPr txBox="1"/>
          <p:nvPr/>
        </p:nvSpPr>
        <p:spPr>
          <a:xfrm>
            <a:off x="7735389" y="6182374"/>
            <a:ext cx="1449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1" dirty="0"/>
              <a:t>James Kimo Lee</a:t>
            </a:r>
          </a:p>
          <a:p>
            <a:pPr algn="ctr"/>
            <a:r>
              <a:rPr lang="en-US" sz="900" b="1" dirty="0"/>
              <a:t>Hawai’i County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DA4B512-9577-73B4-0963-911F1DC85343}"/>
              </a:ext>
            </a:extLst>
          </p:cNvPr>
          <p:cNvGrpSpPr>
            <a:grpSpLocks/>
          </p:cNvGrpSpPr>
          <p:nvPr/>
        </p:nvGrpSpPr>
        <p:grpSpPr>
          <a:xfrm>
            <a:off x="250045" y="1653863"/>
            <a:ext cx="1674361" cy="1701222"/>
            <a:chOff x="251356" y="1653862"/>
            <a:chExt cx="1620642" cy="1489471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71B91E0-6016-4479-9111-092FE9893DD8}"/>
                </a:ext>
              </a:extLst>
            </p:cNvPr>
            <p:cNvSpPr txBox="1">
              <a:spLocks/>
            </p:cNvSpPr>
            <p:nvPr/>
          </p:nvSpPr>
          <p:spPr>
            <a:xfrm>
              <a:off x="251356" y="2774001"/>
              <a:ext cx="16206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i="1" dirty="0"/>
                <a:t>William Lydgate</a:t>
              </a:r>
            </a:p>
            <a:p>
              <a:pPr algn="ctr"/>
              <a:r>
                <a:rPr lang="en-US" sz="900" b="1" dirty="0"/>
                <a:t>Kaua’i County</a:t>
              </a: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A7C0B03-DC18-4148-A0A8-2C84733195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rcRect t="8934" b="8934"/>
            <a:stretch/>
          </p:blipFill>
          <p:spPr>
            <a:xfrm>
              <a:off x="393475" y="1653862"/>
              <a:ext cx="1307699" cy="10740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9437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87B3E-6D6A-4AF6-BFA2-A09857C6D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503" y="1123837"/>
            <a:ext cx="3174274" cy="4601183"/>
          </a:xfrm>
        </p:spPr>
        <p:txBody>
          <a:bodyPr>
            <a:normAutofit/>
          </a:bodyPr>
          <a:lstStyle/>
          <a:p>
            <a:r>
              <a:rPr lang="en-US" sz="4000" dirty="0"/>
              <a:t>What Can the SBRRB Do for Small Businesses?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3806CA-2189-4C05-B24A-34025A7F3A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770709"/>
            <a:ext cx="7315200" cy="5214039"/>
          </a:xfrm>
        </p:spPr>
        <p:txBody>
          <a:bodyPr>
            <a:normAutofit/>
          </a:bodyPr>
          <a:lstStyle/>
          <a:p>
            <a:r>
              <a:rPr lang="en-US" sz="3200" dirty="0"/>
              <a:t>Identify Burdensome Regulations</a:t>
            </a:r>
          </a:p>
          <a:p>
            <a:pPr lvl="1"/>
            <a:r>
              <a:rPr lang="en-US" sz="2400" dirty="0"/>
              <a:t>Suggest alternatives for compliance and recommend modifications to rules that unevenly impose burdens on small business</a:t>
            </a:r>
          </a:p>
          <a:p>
            <a:pPr marL="502920" lvl="1" indent="0">
              <a:buNone/>
            </a:pPr>
            <a:endParaRPr lang="en-US" sz="2400" dirty="0"/>
          </a:p>
          <a:p>
            <a:r>
              <a:rPr lang="en-US" sz="3200" dirty="0"/>
              <a:t>Work with State and County agencies to avoid unnecessary burdens on small businesses during rule writing</a:t>
            </a:r>
            <a:br>
              <a:rPr lang="en-US" sz="3200" dirty="0"/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255902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08BC917B-831E-4A21-A0C1-2CE83E548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897800E-82DB-4729-8DA4-2822D7FB99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0F2F231C-9E36-40B0-A4AD-D3AD1E81F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AC80E3FC-06A2-4801-8281-7E4E063B73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rgbClr val="505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05E45DE-4667-5A23-219C-3C6502814F37}"/>
              </a:ext>
            </a:extLst>
          </p:cNvPr>
          <p:cNvSpPr txBox="1"/>
          <p:nvPr/>
        </p:nvSpPr>
        <p:spPr>
          <a:xfrm>
            <a:off x="485128" y="1298448"/>
            <a:ext cx="3843409" cy="32552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spc="-1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DOT – Commercial Services at Public Airports Rules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30E754-B7A5-824C-A8E6-7649C482CC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16" r="2548" b="5"/>
          <a:stretch/>
        </p:blipFill>
        <p:spPr>
          <a:xfrm>
            <a:off x="9416950" y="768097"/>
            <a:ext cx="2070960" cy="234427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5292D5B-05CF-B086-CF33-424240110B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008" r="22064" b="2"/>
          <a:stretch/>
        </p:blipFill>
        <p:spPr>
          <a:xfrm>
            <a:off x="5118769" y="4080911"/>
            <a:ext cx="2176085" cy="2008992"/>
          </a:xfrm>
          <a:prstGeom prst="rect">
            <a:avLst/>
          </a:prstGeom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4554E15C-DA50-4F0F-A416-E3B088C757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" name="Picture 7" descr="A picture containing text, car, outdoor&#10;&#10;Description automatically generated">
            <a:extLst>
              <a:ext uri="{FF2B5EF4-FFF2-40B4-BE49-F238E27FC236}">
                <a16:creationId xmlns:a16="http://schemas.microsoft.com/office/drawing/2014/main" id="{EED5A2F4-7652-A9C0-77BC-70BF2BE87D1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697" r="15274"/>
          <a:stretch/>
        </p:blipFill>
        <p:spPr>
          <a:xfrm>
            <a:off x="7460906" y="3264090"/>
            <a:ext cx="4027002" cy="3593910"/>
          </a:xfrm>
          <a:prstGeom prst="rect">
            <a:avLst/>
          </a:prstGeom>
        </p:spPr>
      </p:pic>
      <p:pic>
        <p:nvPicPr>
          <p:cNvPr id="12" name="Picture 11" descr="A picture containing text, car, outdoor, road&#10;&#10;Description automatically generated">
            <a:extLst>
              <a:ext uri="{FF2B5EF4-FFF2-40B4-BE49-F238E27FC236}">
                <a16:creationId xmlns:a16="http://schemas.microsoft.com/office/drawing/2014/main" id="{5C2BBF87-B86C-88D0-D15C-49426778ED4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316" r="6118" b="2"/>
          <a:stretch/>
        </p:blipFill>
        <p:spPr>
          <a:xfrm>
            <a:off x="5137455" y="-1"/>
            <a:ext cx="4113440" cy="3920044"/>
          </a:xfrm>
          <a:custGeom>
            <a:avLst/>
            <a:gdLst/>
            <a:ahLst/>
            <a:cxnLst/>
            <a:rect l="l" t="t" r="r" b="b"/>
            <a:pathLst>
              <a:path w="4113440" h="3920044">
                <a:moveTo>
                  <a:pt x="0" y="0"/>
                </a:moveTo>
                <a:lnTo>
                  <a:pt x="4113440" y="0"/>
                </a:lnTo>
                <a:lnTo>
                  <a:pt x="4113440" y="3103224"/>
                </a:lnTo>
                <a:lnTo>
                  <a:pt x="2157388" y="3103224"/>
                </a:lnTo>
                <a:lnTo>
                  <a:pt x="2157388" y="3920044"/>
                </a:lnTo>
                <a:lnTo>
                  <a:pt x="0" y="392004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64459065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39D77354-939E-4A26-AE51-B3F9618B14B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5151C0CAD3092409CF95A061B92C6BD" ma:contentTypeVersion="10" ma:contentTypeDescription="Create a new document." ma:contentTypeScope="" ma:versionID="bd4c7cbb3a134316f6561da334b512c2">
  <xsd:schema xmlns:xsd="http://www.w3.org/2001/XMLSchema" xmlns:xs="http://www.w3.org/2001/XMLSchema" xmlns:p="http://schemas.microsoft.com/office/2006/metadata/properties" xmlns:ns3="c97f1caf-ea46-41ef-896e-4850f351fb37" xmlns:ns4="0846c209-ffe2-4c22-a51e-f8700db77831" targetNamespace="http://schemas.microsoft.com/office/2006/metadata/properties" ma:root="true" ma:fieldsID="ea64f8c44000659021991bf17ae60b04" ns3:_="" ns4:_="">
    <xsd:import namespace="c97f1caf-ea46-41ef-896e-4850f351fb37"/>
    <xsd:import namespace="0846c209-ffe2-4c22-a51e-f8700db7783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7f1caf-ea46-41ef-896e-4850f351fb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46c209-ffe2-4c22-a51e-f8700db77831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E323E47-5528-4E44-834C-06B4028A66D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91109BB-FC5E-433D-8609-F64072E2B3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97f1caf-ea46-41ef-896e-4850f351fb37"/>
    <ds:schemaRef ds:uri="0846c209-ffe2-4c22-a51e-f8700db7783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69B8499-367B-4046-859B-0B0EAE8CBBE8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1594</TotalTime>
  <Words>451</Words>
  <Application>Microsoft Office PowerPoint</Application>
  <PresentationFormat>Widescreen</PresentationFormat>
  <Paragraphs>71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Calibri</vt:lpstr>
      <vt:lpstr>Corbel</vt:lpstr>
      <vt:lpstr>Wingdings 2</vt:lpstr>
      <vt:lpstr>Frame</vt:lpstr>
      <vt:lpstr>Small Business Regulatory Review Board (SBRRB)</vt:lpstr>
      <vt:lpstr>How was the SBRRB established?</vt:lpstr>
      <vt:lpstr>PowerPoint Presentation</vt:lpstr>
      <vt:lpstr>PowerPoint Presentation</vt:lpstr>
      <vt:lpstr>SBRRB’s Vision and Mission</vt:lpstr>
      <vt:lpstr>What does the SBRRB do?</vt:lpstr>
      <vt:lpstr>PowerPoint Presentation</vt:lpstr>
      <vt:lpstr>What Can the SBRRB Do for Small Businesses?</vt:lpstr>
      <vt:lpstr>PowerPoint Presentation</vt:lpstr>
      <vt:lpstr>PowerPoint Presentation</vt:lpstr>
      <vt:lpstr>How Small Business Can Help the SBRRB</vt:lpstr>
      <vt:lpstr>PowerPoint Presentation</vt:lpstr>
      <vt:lpstr>Tools for Small Businesses   https://sbrrb.hawaii.gov/ </vt:lpstr>
      <vt:lpstr>How to CONTACT the SBRRB</vt:lpstr>
      <vt:lpstr>On Behalf of The Small Business Regulatory Review Board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Small Business Regulatory Review Board</dc:title>
  <dc:creator>Garcia, Ashleigh K</dc:creator>
  <cp:lastModifiedBy>Ariola, Jetaime K</cp:lastModifiedBy>
  <cp:revision>170</cp:revision>
  <cp:lastPrinted>2021-02-19T22:29:05Z</cp:lastPrinted>
  <dcterms:created xsi:type="dcterms:W3CDTF">2018-06-22T01:13:26Z</dcterms:created>
  <dcterms:modified xsi:type="dcterms:W3CDTF">2023-07-07T20:20:12Z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0x01010055151C0CAD3092409CF95A061B92C6BD</vt:lpwstr>
  </property>
</Properties>
</file>