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9" r:id="rId6"/>
    <p:sldId id="263" r:id="rId7"/>
    <p:sldId id="257" r:id="rId8"/>
    <p:sldId id="258" r:id="rId9"/>
    <p:sldId id="260" r:id="rId10"/>
    <p:sldId id="262" r:id="rId11"/>
    <p:sldId id="261" r:id="rId12"/>
    <p:sldId id="264" r:id="rId13"/>
    <p:sldId id="265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DE5E60-02F9-4D57-AFB0-725570555781}">
          <p14:sldIdLst>
            <p14:sldId id="256"/>
            <p14:sldId id="259"/>
            <p14:sldId id="263"/>
            <p14:sldId id="257"/>
            <p14:sldId id="258"/>
            <p14:sldId id="260"/>
            <p14:sldId id="262"/>
            <p14:sldId id="261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9610B4-2A32-4C54-A03C-AB5B2850B499}" v="2" dt="2022-06-07T20:30:21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ola, Jetaime K" userId="193c93d5-a780-4cc9-abc3-79b7ecd978c1" providerId="ADAL" clId="{689610B4-2A32-4C54-A03C-AB5B2850B499}"/>
    <pc:docChg chg="custSel modSld">
      <pc:chgData name="Ariola, Jetaime K" userId="193c93d5-a780-4cc9-abc3-79b7ecd978c1" providerId="ADAL" clId="{689610B4-2A32-4C54-A03C-AB5B2850B499}" dt="2022-06-07T20:30:31.767" v="171" actId="14100"/>
      <pc:docMkLst>
        <pc:docMk/>
      </pc:docMkLst>
      <pc:sldChg chg="addSp delSp modSp mod">
        <pc:chgData name="Ariola, Jetaime K" userId="193c93d5-a780-4cc9-abc3-79b7ecd978c1" providerId="ADAL" clId="{689610B4-2A32-4C54-A03C-AB5B2850B499}" dt="2022-06-07T20:30:31.767" v="171" actId="14100"/>
        <pc:sldMkLst>
          <pc:docMk/>
          <pc:sldMk cId="109437705" sldId="258"/>
        </pc:sldMkLst>
        <pc:spChg chg="mod">
          <ac:chgData name="Ariola, Jetaime K" userId="193c93d5-a780-4cc9-abc3-79b7ecd978c1" providerId="ADAL" clId="{689610B4-2A32-4C54-A03C-AB5B2850B499}" dt="2022-06-07T20:30:21.990" v="170" actId="14826"/>
          <ac:spMkLst>
            <pc:docMk/>
            <pc:sldMk cId="109437705" sldId="258"/>
            <ac:spMk id="46" creationId="{018DDF19-1D30-4D8A-933E-72D270D3E813}"/>
          </ac:spMkLst>
        </pc:spChg>
        <pc:grpChg chg="mod">
          <ac:chgData name="Ariola, Jetaime K" userId="193c93d5-a780-4cc9-abc3-79b7ecd978c1" providerId="ADAL" clId="{689610B4-2A32-4C54-A03C-AB5B2850B499}" dt="2022-06-07T20:30:21.990" v="170" actId="14826"/>
          <ac:grpSpMkLst>
            <pc:docMk/>
            <pc:sldMk cId="109437705" sldId="258"/>
            <ac:grpSpMk id="44" creationId="{01537856-9083-4D88-ADE8-AB24CC7F4784}"/>
          </ac:grpSpMkLst>
        </pc:grpChg>
        <pc:picChg chg="add del mod">
          <ac:chgData name="Ariola, Jetaime K" userId="193c93d5-a780-4cc9-abc3-79b7ecd978c1" providerId="ADAL" clId="{689610B4-2A32-4C54-A03C-AB5B2850B499}" dt="2022-06-07T20:30:13.745" v="169" actId="21"/>
          <ac:picMkLst>
            <pc:docMk/>
            <pc:sldMk cId="109437705" sldId="258"/>
            <ac:picMk id="5" creationId="{A1DBC64C-3219-42FB-8C2C-351CB1039C1A}"/>
          </ac:picMkLst>
        </pc:picChg>
        <pc:picChg chg="mod">
          <ac:chgData name="Ariola, Jetaime K" userId="193c93d5-a780-4cc9-abc3-79b7ecd978c1" providerId="ADAL" clId="{689610B4-2A32-4C54-A03C-AB5B2850B499}" dt="2022-06-07T20:30:31.767" v="171" actId="14100"/>
          <ac:picMkLst>
            <pc:docMk/>
            <pc:sldMk cId="109437705" sldId="258"/>
            <ac:picMk id="47" creationId="{0F85F3C8-9148-427F-AC75-8C47259ACD01}"/>
          </ac:picMkLst>
        </pc:picChg>
        <pc:cxnChg chg="mod">
          <ac:chgData name="Ariola, Jetaime K" userId="193c93d5-a780-4cc9-abc3-79b7ecd978c1" providerId="ADAL" clId="{689610B4-2A32-4C54-A03C-AB5B2850B499}" dt="2022-05-09T21:27:52.174" v="1" actId="14100"/>
          <ac:cxnSpMkLst>
            <pc:docMk/>
            <pc:sldMk cId="109437705" sldId="258"/>
            <ac:cxnSpMk id="68" creationId="{D096890F-26EE-4A04-95A7-BD96FF8C36DC}"/>
          </ac:cxnSpMkLst>
        </pc:cxnChg>
      </pc:sldChg>
      <pc:sldChg chg="modSp mod">
        <pc:chgData name="Ariola, Jetaime K" userId="193c93d5-a780-4cc9-abc3-79b7ecd978c1" providerId="ADAL" clId="{689610B4-2A32-4C54-A03C-AB5B2850B499}" dt="2022-05-09T22:05:04.215" v="164" actId="20577"/>
        <pc:sldMkLst>
          <pc:docMk/>
          <pc:sldMk cId="2259259525" sldId="264"/>
        </pc:sldMkLst>
        <pc:spChg chg="mod">
          <ac:chgData name="Ariola, Jetaime K" userId="193c93d5-a780-4cc9-abc3-79b7ecd978c1" providerId="ADAL" clId="{689610B4-2A32-4C54-A03C-AB5B2850B499}" dt="2022-05-09T22:03:23.952" v="23" actId="20577"/>
          <ac:spMkLst>
            <pc:docMk/>
            <pc:sldMk cId="2259259525" sldId="264"/>
            <ac:spMk id="26" creationId="{409768C5-0C9F-4097-A5EB-F3102D8BD88F}"/>
          </ac:spMkLst>
        </pc:spChg>
        <pc:spChg chg="mod">
          <ac:chgData name="Ariola, Jetaime K" userId="193c93d5-a780-4cc9-abc3-79b7ecd978c1" providerId="ADAL" clId="{689610B4-2A32-4C54-A03C-AB5B2850B499}" dt="2022-05-09T22:05:04.215" v="164" actId="20577"/>
          <ac:spMkLst>
            <pc:docMk/>
            <pc:sldMk cId="2259259525" sldId="264"/>
            <ac:spMk id="28" creationId="{D620A054-B828-4209-AAB0-B6C74D6985A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7FFF8C-1C50-4BA4-8FD3-71E308CD89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146" cy="466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64086-83D8-476B-A95E-3DD6CFFE5F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654" y="1"/>
            <a:ext cx="3037146" cy="466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7A065-8A43-496F-ADFF-EBDC7DC97328}" type="datetimeFigureOut">
              <a:rPr lang="en-US" smtClean="0"/>
              <a:t>1/11/2023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E761E-7BF5-47EB-8A2F-45F8790355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30312"/>
            <a:ext cx="3037146" cy="4660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9B6FE-282F-457E-AB77-8E19EC4B09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654" y="8830312"/>
            <a:ext cx="3037146" cy="4660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D0C81-F631-43FC-9660-0E6623B3C7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03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146" cy="466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654" y="1"/>
            <a:ext cx="3037146" cy="466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D142E-8211-472F-8221-BD1EB38BC516}" type="datetimeFigureOut">
              <a:rPr lang="en-US" smtClean="0"/>
              <a:t>1/11/2023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880" y="4473813"/>
            <a:ext cx="5608640" cy="36605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312"/>
            <a:ext cx="3037146" cy="4660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654" y="8830312"/>
            <a:ext cx="3037146" cy="4660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39DC4-3916-459C-82AC-CB280082B4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2220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bbble.com/shots/3742412-Word-GIF-45-Mahalo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sbrrb.hawaii.gov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hyperlink" Target="https://sbrrb.hawaii.g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62B85-D48B-41B2-AD12-DC16C120A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Small Business Regulatory Review Board (SBRRB)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91BC2-B6D1-484F-B175-1F3D94A276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dirty="0"/>
              <a:t>Department of Business, Economic Development and Tourism</a:t>
            </a:r>
          </a:p>
        </p:txBody>
      </p:sp>
    </p:spTree>
    <p:extLst>
      <p:ext uri="{BB962C8B-B14F-4D97-AF65-F5344CB8AC3E}">
        <p14:creationId xmlns:p14="http://schemas.microsoft.com/office/powerpoint/2010/main" val="223727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5DAD-B414-49D6-8623-8B81320A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Behalf of The Small Business </a:t>
            </a:r>
            <a:r>
              <a:rPr lang="en-US"/>
              <a:t>Regulatory Review Board</a:t>
            </a:r>
            <a:endParaRPr lang="en-US" dirty="0"/>
          </a:p>
        </p:txBody>
      </p:sp>
      <p:pic>
        <p:nvPicPr>
          <p:cNvPr id="5" name="Content Placeholder 4" descr="Mahalo; Thank you&#10;">
            <a:extLst>
              <a:ext uri="{FF2B5EF4-FFF2-40B4-BE49-F238E27FC236}">
                <a16:creationId xmlns:a16="http://schemas.microsoft.com/office/drawing/2014/main" id="{71AA2BBF-EA67-4E77-9FC2-E621031DE1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151298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4D59-17AD-4EFE-B0CA-5E8B0076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was the SBRRB established?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6BFBE-FB30-4C3D-8935-B9FE62BCE0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14354" y="744583"/>
            <a:ext cx="7370114" cy="5394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 u="sng" dirty="0"/>
              <a:t>Created</a:t>
            </a:r>
            <a:r>
              <a:rPr lang="en-US" altLang="en-US" sz="2400" dirty="0"/>
              <a:t>- 1980 U.S. Congress passed the Regulatory Flexibility Act (RFA)</a:t>
            </a:r>
          </a:p>
          <a:p>
            <a:pPr>
              <a:lnSpc>
                <a:spcPct val="100000"/>
              </a:lnSpc>
            </a:pPr>
            <a:r>
              <a:rPr lang="en-US" altLang="en-US" sz="2400" u="sng" dirty="0"/>
              <a:t>Purpose</a:t>
            </a:r>
            <a:r>
              <a:rPr lang="en-US" altLang="en-US" sz="2400" dirty="0"/>
              <a:t>- Ensure regulators do not burden small businesses disproportionately by imposing uniform regulations on all entitles, regardless of size.</a:t>
            </a:r>
          </a:p>
          <a:p>
            <a:pPr>
              <a:lnSpc>
                <a:spcPct val="100000"/>
              </a:lnSpc>
            </a:pPr>
            <a:r>
              <a:rPr lang="en-US" altLang="en-US" sz="2400" u="sng" dirty="0"/>
              <a:t>Created</a:t>
            </a:r>
            <a:r>
              <a:rPr lang="en-US" altLang="en-US" sz="2400" dirty="0"/>
              <a:t>- 1998 Hawaii’s Small Business Regulatory Flexibility Act went into effect based on the federal act by creating Chapter 201M HRS.</a:t>
            </a:r>
          </a:p>
        </p:txBody>
      </p:sp>
    </p:spTree>
    <p:extLst>
      <p:ext uri="{BB962C8B-B14F-4D97-AF65-F5344CB8AC3E}">
        <p14:creationId xmlns:p14="http://schemas.microsoft.com/office/powerpoint/2010/main" val="42586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D549E-748E-4DB4-A850-407B9F5C4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SBRRB’s Vision and 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43F04-A98C-4051-A633-946E83EA6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205988" cy="807720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/>
              <a:t>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22D36-54A4-46C6-8DFB-5C186AB5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7911" y="1930936"/>
            <a:ext cx="3590979" cy="4023360"/>
          </a:xfrm>
        </p:spPr>
        <p:txBody>
          <a:bodyPr anchor="t"/>
          <a:lstStyle/>
          <a:p>
            <a:pPr marL="0" indent="0">
              <a:buNone/>
            </a:pPr>
            <a:r>
              <a:rPr lang="en-US" sz="2800" dirty="0"/>
              <a:t>Make Hawai’i the most business-friendly state in the nation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46041-3E02-4852-ADFB-48664DE60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42632" y="1023586"/>
            <a:ext cx="3950551" cy="813171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/>
              <a:t>Mission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8FF80-4415-46FC-B681-39D28FD49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Work toward a regulatory environment that encourages &amp; supports the vitality of small business in Hawai’i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0599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38196-3966-4CAA-988F-AFA73A03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the SBRRB’s Purpose?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12C97-D25F-44B0-A8BA-7BBDDD62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353" y="741872"/>
            <a:ext cx="8020595" cy="535700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Chapter 201M, HRS created SBRRB: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Advocates for “for-profit” small business &amp; entrepreneurs</a:t>
            </a:r>
          </a:p>
          <a:p>
            <a:pPr marL="1258888" lvl="2" indent="-171450">
              <a:lnSpc>
                <a:spcPct val="80000"/>
              </a:lnSpc>
            </a:pPr>
            <a:r>
              <a:rPr lang="en-US" sz="1500" dirty="0"/>
              <a:t> Small business defined as a “for profit” “with fewer than 100 FT/PT employees,” Section 201M-1, HRS 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Authority to comment, make recommendations on small business regulations &amp; administrative rules</a:t>
            </a:r>
          </a:p>
        </p:txBody>
      </p:sp>
    </p:spTree>
    <p:extLst>
      <p:ext uri="{BB962C8B-B14F-4D97-AF65-F5344CB8AC3E}">
        <p14:creationId xmlns:p14="http://schemas.microsoft.com/office/powerpoint/2010/main" val="116156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11884942-7F50-4346-B683-8860F62AD759}"/>
              </a:ext>
            </a:extLst>
          </p:cNvPr>
          <p:cNvGrpSpPr/>
          <p:nvPr/>
        </p:nvGrpSpPr>
        <p:grpSpPr>
          <a:xfrm>
            <a:off x="10744247" y="1367406"/>
            <a:ext cx="1449056" cy="1955680"/>
            <a:chOff x="5987781" y="4264497"/>
            <a:chExt cx="1432145" cy="20107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9E97D0-D50D-4349-BFF5-8B4751C25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183"/>
            <a:stretch/>
          </p:blipFill>
          <p:spPr>
            <a:xfrm>
              <a:off x="6058803" y="4264497"/>
              <a:ext cx="1301484" cy="16310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CEA258-A5F7-4BDD-8BFA-525583809689}"/>
                </a:ext>
              </a:extLst>
            </p:cNvPr>
            <p:cNvSpPr txBox="1"/>
            <p:nvPr/>
          </p:nvSpPr>
          <p:spPr>
            <a:xfrm>
              <a:off x="5987781" y="5895500"/>
              <a:ext cx="1432145" cy="379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Garth Yamanaka</a:t>
              </a:r>
            </a:p>
            <a:p>
              <a:pPr algn="ctr"/>
              <a:r>
                <a:rPr lang="en-US" sz="900" b="1" dirty="0"/>
                <a:t>Hawai’i County</a:t>
              </a: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42E4D21-7549-491C-91EB-D825BD6B974A}"/>
              </a:ext>
            </a:extLst>
          </p:cNvPr>
          <p:cNvCxnSpPr>
            <a:cxnSpLocks/>
          </p:cNvCxnSpPr>
          <p:nvPr/>
        </p:nvCxnSpPr>
        <p:spPr>
          <a:xfrm flipV="1">
            <a:off x="1335911" y="977819"/>
            <a:ext cx="133344" cy="5929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BEBBDD8-F60D-444C-9298-93849FB1F128}"/>
              </a:ext>
            </a:extLst>
          </p:cNvPr>
          <p:cNvGrpSpPr/>
          <p:nvPr/>
        </p:nvGrpSpPr>
        <p:grpSpPr>
          <a:xfrm>
            <a:off x="8221488" y="114668"/>
            <a:ext cx="1478042" cy="1963921"/>
            <a:chOff x="7949100" y="445355"/>
            <a:chExt cx="1310672" cy="177821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C7D700-99AB-4B21-B33D-3258C4AEB8BE}"/>
                </a:ext>
              </a:extLst>
            </p:cNvPr>
            <p:cNvSpPr txBox="1"/>
            <p:nvPr/>
          </p:nvSpPr>
          <p:spPr>
            <a:xfrm>
              <a:off x="7949100" y="1763759"/>
              <a:ext cx="1310672" cy="459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Mary Albitz</a:t>
              </a:r>
            </a:p>
            <a:p>
              <a:pPr algn="ctr"/>
              <a:r>
                <a:rPr lang="en-US" sz="900" i="1" dirty="0"/>
                <a:t>Vice Chair</a:t>
              </a:r>
            </a:p>
            <a:p>
              <a:pPr algn="ctr"/>
              <a:r>
                <a:rPr lang="en-US" sz="900" b="1" dirty="0"/>
                <a:t>Maui County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7D37E633-769B-419A-A3A5-594C94BDF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5910" y="445355"/>
              <a:ext cx="1057280" cy="134885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C5649A-37CE-4CBD-A9CB-7BEF7BD7941F}"/>
              </a:ext>
            </a:extLst>
          </p:cNvPr>
          <p:cNvGrpSpPr/>
          <p:nvPr/>
        </p:nvGrpSpPr>
        <p:grpSpPr>
          <a:xfrm>
            <a:off x="254902" y="1653524"/>
            <a:ext cx="1620642" cy="1554187"/>
            <a:chOff x="579090" y="2447131"/>
            <a:chExt cx="1452372" cy="13727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1B91E0-6016-4479-9111-092FE9893DD8}"/>
                </a:ext>
              </a:extLst>
            </p:cNvPr>
            <p:cNvSpPr txBox="1"/>
            <p:nvPr/>
          </p:nvSpPr>
          <p:spPr>
            <a:xfrm>
              <a:off x="579090" y="3493642"/>
              <a:ext cx="1452372" cy="326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William Lydgate</a:t>
              </a:r>
            </a:p>
            <a:p>
              <a:pPr algn="ctr"/>
              <a:r>
                <a:rPr lang="en-US" sz="900" b="1" dirty="0"/>
                <a:t>Kaua’i County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7C0B03-DC18-4148-A0A8-2C8473319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20" r="2613"/>
            <a:stretch/>
          </p:blipFill>
          <p:spPr>
            <a:xfrm>
              <a:off x="671045" y="2447131"/>
              <a:ext cx="1252350" cy="1013745"/>
            </a:xfrm>
            <a:prstGeom prst="rect">
              <a:avLst/>
            </a:prstGeom>
          </p:spPr>
        </p:pic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FDCD939-2DCF-45EF-AD4A-8DE86D12CD44}"/>
              </a:ext>
            </a:extLst>
          </p:cNvPr>
          <p:cNvCxnSpPr>
            <a:cxnSpLocks/>
          </p:cNvCxnSpPr>
          <p:nvPr/>
        </p:nvCxnSpPr>
        <p:spPr>
          <a:xfrm flipV="1">
            <a:off x="3439834" y="2002693"/>
            <a:ext cx="1054090" cy="3318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FBC8B8D-F361-4C23-85E6-195A4EAD5072}"/>
              </a:ext>
            </a:extLst>
          </p:cNvPr>
          <p:cNvCxnSpPr>
            <a:cxnSpLocks/>
          </p:cNvCxnSpPr>
          <p:nvPr/>
        </p:nvCxnSpPr>
        <p:spPr>
          <a:xfrm flipV="1">
            <a:off x="5167110" y="2034812"/>
            <a:ext cx="99431" cy="25192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DA43271-E28D-4FE1-AE4A-2E7B90D9AF75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11191793" y="3323086"/>
            <a:ext cx="276982" cy="9471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7BB2039-A787-4A54-8EDC-FC046A4F4CC7}"/>
              </a:ext>
            </a:extLst>
          </p:cNvPr>
          <p:cNvGrpSpPr/>
          <p:nvPr/>
        </p:nvGrpSpPr>
        <p:grpSpPr>
          <a:xfrm>
            <a:off x="2866599" y="3575352"/>
            <a:ext cx="1659571" cy="1757770"/>
            <a:chOff x="4599174" y="3435096"/>
            <a:chExt cx="1968592" cy="2067345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DC3A69-7B3E-4292-B197-8F923371E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2096"/>
            <a:stretch/>
          </p:blipFill>
          <p:spPr>
            <a:xfrm>
              <a:off x="4965878" y="3435096"/>
              <a:ext cx="1294547" cy="1706952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2AC1032-8D29-446F-B56C-509B13323DB0}"/>
                </a:ext>
              </a:extLst>
            </p:cNvPr>
            <p:cNvSpPr txBox="1"/>
            <p:nvPr/>
          </p:nvSpPr>
          <p:spPr>
            <a:xfrm>
              <a:off x="4599174" y="5142048"/>
              <a:ext cx="1968592" cy="360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Dr. Nancy Atmospera-Walch</a:t>
              </a:r>
            </a:p>
            <a:p>
              <a:pPr algn="ctr"/>
              <a:r>
                <a:rPr lang="en-US" sz="900" b="1" dirty="0"/>
                <a:t>City &amp; County of Honolulu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91C5EFA-B651-47CA-8D94-8E9E10BDF9EB}"/>
              </a:ext>
            </a:extLst>
          </p:cNvPr>
          <p:cNvGrpSpPr/>
          <p:nvPr/>
        </p:nvGrpSpPr>
        <p:grpSpPr>
          <a:xfrm>
            <a:off x="4367646" y="4615140"/>
            <a:ext cx="1552143" cy="1847760"/>
            <a:chOff x="6021766" y="3531196"/>
            <a:chExt cx="1552143" cy="184776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D16B449-56CA-4E83-873A-B21998F3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241025" y="3531196"/>
              <a:ext cx="1192927" cy="1339929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A61B1A7-D612-4462-8075-C7F446F372C2}"/>
                </a:ext>
              </a:extLst>
            </p:cNvPr>
            <p:cNvSpPr txBox="1"/>
            <p:nvPr/>
          </p:nvSpPr>
          <p:spPr>
            <a:xfrm>
              <a:off x="6021766" y="4871125"/>
              <a:ext cx="155214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Robert Cundiff</a:t>
              </a:r>
            </a:p>
            <a:p>
              <a:pPr algn="ctr"/>
              <a:r>
                <a:rPr lang="en-US" sz="900" i="1" dirty="0"/>
                <a:t>Chair</a:t>
              </a:r>
            </a:p>
            <a:p>
              <a:pPr algn="ctr"/>
              <a:r>
                <a:rPr lang="en-US" sz="900" b="1" dirty="0"/>
                <a:t>City &amp; County of Honolulu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2F4253B-4FF8-4E7D-8EEC-80EB46D895B9}"/>
              </a:ext>
            </a:extLst>
          </p:cNvPr>
          <p:cNvGrpSpPr/>
          <p:nvPr/>
        </p:nvGrpSpPr>
        <p:grpSpPr>
          <a:xfrm>
            <a:off x="2092930" y="1841068"/>
            <a:ext cx="1401234" cy="1738510"/>
            <a:chOff x="1987647" y="3217254"/>
            <a:chExt cx="1473451" cy="211743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FDCA2896-2EC4-4D03-8EE9-D07039FA0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266639" y="3217254"/>
              <a:ext cx="938152" cy="1358288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0BE4B99-0733-4980-B325-99DCDE8EF0F4}"/>
                </a:ext>
              </a:extLst>
            </p:cNvPr>
            <p:cNvSpPr txBox="1"/>
            <p:nvPr/>
          </p:nvSpPr>
          <p:spPr>
            <a:xfrm>
              <a:off x="1987647" y="4547487"/>
              <a:ext cx="1473451" cy="787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Jonathan Shick</a:t>
              </a:r>
            </a:p>
            <a:p>
              <a:pPr algn="ctr"/>
              <a:r>
                <a:rPr lang="en-US" sz="900" i="1" dirty="0"/>
                <a:t>Second Vice Chair</a:t>
              </a:r>
            </a:p>
            <a:p>
              <a:pPr algn="ctr"/>
              <a:r>
                <a:rPr lang="en-US" sz="900" b="1" dirty="0"/>
                <a:t>City &amp; County of Honolulu 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31DE3FD-80A2-469E-B5BB-A14FADD4114A}"/>
              </a:ext>
            </a:extLst>
          </p:cNvPr>
          <p:cNvCxnSpPr>
            <a:cxnSpLocks/>
          </p:cNvCxnSpPr>
          <p:nvPr/>
        </p:nvCxnSpPr>
        <p:spPr>
          <a:xfrm flipV="1">
            <a:off x="3930488" y="2053756"/>
            <a:ext cx="874317" cy="13752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1912E1E-E325-4044-A1A8-B0D90C768585}"/>
              </a:ext>
            </a:extLst>
          </p:cNvPr>
          <p:cNvSpPr/>
          <p:nvPr/>
        </p:nvSpPr>
        <p:spPr>
          <a:xfrm>
            <a:off x="1747920" y="5339412"/>
            <a:ext cx="1485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074821-F0AB-437A-9D77-CB369B49FCFF}"/>
              </a:ext>
            </a:extLst>
          </p:cNvPr>
          <p:cNvGrpSpPr/>
          <p:nvPr/>
        </p:nvGrpSpPr>
        <p:grpSpPr>
          <a:xfrm>
            <a:off x="7683221" y="1514288"/>
            <a:ext cx="673261" cy="742351"/>
            <a:chOff x="7883780" y="1740542"/>
            <a:chExt cx="798828" cy="707210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127ADED4-E292-4BBB-B8DD-A8196C498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1882" y="1740542"/>
              <a:ext cx="205927" cy="70721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4DC5BC9-2671-4AA7-B168-2BAA5BC85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3780" y="1740542"/>
              <a:ext cx="798828" cy="37186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EDE140-79EA-4B89-9D02-4D9A30E7F6DE}"/>
              </a:ext>
            </a:extLst>
          </p:cNvPr>
          <p:cNvCxnSpPr>
            <a:cxnSpLocks/>
          </p:cNvCxnSpPr>
          <p:nvPr/>
        </p:nvCxnSpPr>
        <p:spPr>
          <a:xfrm flipH="1">
            <a:off x="5405531" y="1173141"/>
            <a:ext cx="605456" cy="1951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0ED3FED-577C-4E3D-9FE5-B5512DDD972F}"/>
              </a:ext>
            </a:extLst>
          </p:cNvPr>
          <p:cNvSpPr txBox="1"/>
          <p:nvPr/>
        </p:nvSpPr>
        <p:spPr>
          <a:xfrm>
            <a:off x="3993439" y="64334"/>
            <a:ext cx="42051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accent1"/>
                </a:solidFill>
              </a:rPr>
              <a:t>BOARD MEMBERS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D2BDA-2255-43B5-A030-DF86055D9E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3669" y="2002689"/>
            <a:ext cx="1229715" cy="1318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B88E28-13E6-44D5-A120-519D7243FC33}"/>
              </a:ext>
            </a:extLst>
          </p:cNvPr>
          <p:cNvSpPr/>
          <p:nvPr/>
        </p:nvSpPr>
        <p:spPr>
          <a:xfrm>
            <a:off x="9343014" y="3326999"/>
            <a:ext cx="156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i="1" dirty="0">
                <a:solidFill>
                  <a:prstClr val="black"/>
                </a:solidFill>
              </a:rPr>
              <a:t>James Lee</a:t>
            </a:r>
          </a:p>
          <a:p>
            <a:pPr lvl="0" algn="ctr"/>
            <a:r>
              <a:rPr lang="en-US" sz="900" b="1" dirty="0">
                <a:solidFill>
                  <a:prstClr val="black"/>
                </a:solidFill>
              </a:rPr>
              <a:t>Hawai’i County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50C80B1-2F79-4E15-AA93-B014805C1B79}"/>
              </a:ext>
            </a:extLst>
          </p:cNvPr>
          <p:cNvCxnSpPr>
            <a:cxnSpLocks/>
          </p:cNvCxnSpPr>
          <p:nvPr/>
        </p:nvCxnSpPr>
        <p:spPr>
          <a:xfrm>
            <a:off x="10503636" y="3823111"/>
            <a:ext cx="0" cy="5391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C66E5C-8F73-4137-8C53-0635D7518349}"/>
              </a:ext>
            </a:extLst>
          </p:cNvPr>
          <p:cNvSpPr txBox="1"/>
          <p:nvPr/>
        </p:nvSpPr>
        <p:spPr>
          <a:xfrm>
            <a:off x="3427901" y="537869"/>
            <a:ext cx="13211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DBEDT Staff:</a:t>
            </a:r>
          </a:p>
          <a:p>
            <a:r>
              <a:rPr lang="en-US" sz="1500" i="1" dirty="0"/>
              <a:t>Dori Palcovich</a:t>
            </a:r>
          </a:p>
          <a:p>
            <a:r>
              <a:rPr lang="en-US" sz="1500" i="1"/>
              <a:t>Jetaime Ariola</a:t>
            </a:r>
            <a:endParaRPr lang="en-US" sz="1500" i="1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2A927F-5EE0-4096-9C6C-ADC2AE63FFCA}"/>
              </a:ext>
            </a:extLst>
          </p:cNvPr>
          <p:cNvCxnSpPr>
            <a:cxnSpLocks/>
          </p:cNvCxnSpPr>
          <p:nvPr/>
        </p:nvCxnSpPr>
        <p:spPr>
          <a:xfrm>
            <a:off x="3892078" y="1315830"/>
            <a:ext cx="410697" cy="1809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537856-9083-4D88-ADE8-AB24CC7F4784}"/>
              </a:ext>
            </a:extLst>
          </p:cNvPr>
          <p:cNvGrpSpPr/>
          <p:nvPr/>
        </p:nvGrpSpPr>
        <p:grpSpPr>
          <a:xfrm>
            <a:off x="6010987" y="657817"/>
            <a:ext cx="1397445" cy="1779301"/>
            <a:chOff x="7979214" y="564694"/>
            <a:chExt cx="1310672" cy="193091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8DDF19-1D30-4D8A-933E-72D270D3E813}"/>
                </a:ext>
              </a:extLst>
            </p:cNvPr>
            <p:cNvSpPr txBox="1"/>
            <p:nvPr/>
          </p:nvSpPr>
          <p:spPr>
            <a:xfrm>
              <a:off x="7979214" y="1794207"/>
              <a:ext cx="1310672" cy="70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Mark Ritchie</a:t>
              </a:r>
            </a:p>
            <a:p>
              <a:pPr algn="ctr"/>
              <a:r>
                <a:rPr lang="en-US" sz="900" b="1" dirty="0"/>
                <a:t>DBEDT Director designated Representative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F85F3C8-9148-427F-AC75-8C47259AC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267085" y="564694"/>
              <a:ext cx="861528" cy="120517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9AADAE2-994C-4F8B-A287-7EB4223E7958}"/>
              </a:ext>
            </a:extLst>
          </p:cNvPr>
          <p:cNvGrpSpPr/>
          <p:nvPr/>
        </p:nvGrpSpPr>
        <p:grpSpPr>
          <a:xfrm>
            <a:off x="2049321" y="165161"/>
            <a:ext cx="1374689" cy="1519261"/>
            <a:chOff x="671045" y="2403360"/>
            <a:chExt cx="1452372" cy="161108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588A-9D2D-4A68-AC30-BD63621A3CBC}"/>
                </a:ext>
              </a:extLst>
            </p:cNvPr>
            <p:cNvSpPr txBox="1"/>
            <p:nvPr/>
          </p:nvSpPr>
          <p:spPr>
            <a:xfrm>
              <a:off x="671045" y="3622789"/>
              <a:ext cx="1452372" cy="39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Taryn Rodighiero</a:t>
              </a:r>
            </a:p>
            <a:p>
              <a:pPr algn="ctr"/>
              <a:r>
                <a:rPr lang="en-US" sz="900" b="1" dirty="0"/>
                <a:t>Kaua’i County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F5B372A-7D83-48F4-B6F4-AC5BFDE80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880705" y="2403360"/>
              <a:ext cx="1014123" cy="1251924"/>
            </a:xfrm>
            <a:prstGeom prst="rect">
              <a:avLst/>
            </a:prstGeom>
          </p:spPr>
        </p:pic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94CCEB1-931A-414B-827A-A9C3354C1B75}"/>
              </a:ext>
            </a:extLst>
          </p:cNvPr>
          <p:cNvCxnSpPr>
            <a:cxnSpLocks/>
          </p:cNvCxnSpPr>
          <p:nvPr/>
        </p:nvCxnSpPr>
        <p:spPr>
          <a:xfrm flipH="1" flipV="1">
            <a:off x="1791058" y="957506"/>
            <a:ext cx="387690" cy="2108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9B9B60F-C542-4ABD-ABE8-220F908B937F}"/>
              </a:ext>
            </a:extLst>
          </p:cNvPr>
          <p:cNvCxnSpPr>
            <a:cxnSpLocks/>
          </p:cNvCxnSpPr>
          <p:nvPr/>
        </p:nvCxnSpPr>
        <p:spPr>
          <a:xfrm flipH="1" flipV="1">
            <a:off x="5736915" y="1976167"/>
            <a:ext cx="1850833" cy="15299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653C4A-1A10-4404-B497-36FDEA1DBFEB}"/>
              </a:ext>
            </a:extLst>
          </p:cNvPr>
          <p:cNvGrpSpPr/>
          <p:nvPr/>
        </p:nvGrpSpPr>
        <p:grpSpPr>
          <a:xfrm>
            <a:off x="7480481" y="3569396"/>
            <a:ext cx="1552143" cy="1742597"/>
            <a:chOff x="6093438" y="3521167"/>
            <a:chExt cx="1552143" cy="174259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721E78F-ED39-4E64-8D51-7ACD5E3C6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239412" y="3521167"/>
              <a:ext cx="1167640" cy="133992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C4A76C0-967B-45F2-AC4B-A7628E97F8DA}"/>
                </a:ext>
              </a:extLst>
            </p:cNvPr>
            <p:cNvSpPr txBox="1"/>
            <p:nvPr/>
          </p:nvSpPr>
          <p:spPr>
            <a:xfrm>
              <a:off x="6093438" y="4894432"/>
              <a:ext cx="1552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Sanford Morioka</a:t>
              </a:r>
            </a:p>
            <a:p>
              <a:pPr algn="ctr"/>
              <a:r>
                <a:rPr lang="en-US" sz="900" b="1" dirty="0"/>
                <a:t>City &amp; County of Honolulu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179EBE-C6C4-4A03-8EB6-DB34A1C10A3C}"/>
              </a:ext>
            </a:extLst>
          </p:cNvPr>
          <p:cNvGrpSpPr/>
          <p:nvPr/>
        </p:nvGrpSpPr>
        <p:grpSpPr>
          <a:xfrm>
            <a:off x="5912454" y="3766093"/>
            <a:ext cx="1552143" cy="1742597"/>
            <a:chOff x="6093438" y="3521167"/>
            <a:chExt cx="1552143" cy="174259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2CC3BDA-0C43-4FAF-9240-301C9A6E8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6320464" y="3521167"/>
              <a:ext cx="1005535" cy="1339929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AC4A3BB-E366-4BF8-8D8A-41D1F9EEE4DE}"/>
                </a:ext>
              </a:extLst>
            </p:cNvPr>
            <p:cNvSpPr txBox="1"/>
            <p:nvPr/>
          </p:nvSpPr>
          <p:spPr>
            <a:xfrm>
              <a:off x="6093438" y="4894432"/>
              <a:ext cx="1552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Tessa Gomes</a:t>
              </a:r>
            </a:p>
            <a:p>
              <a:pPr algn="ctr"/>
              <a:r>
                <a:rPr lang="en-US" sz="900" b="1" dirty="0"/>
                <a:t>City &amp; County of Honolulu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096890F-26EE-4A04-95A7-BD96FF8C36DC}"/>
              </a:ext>
            </a:extLst>
          </p:cNvPr>
          <p:cNvCxnSpPr>
            <a:cxnSpLocks/>
          </p:cNvCxnSpPr>
          <p:nvPr/>
        </p:nvCxnSpPr>
        <p:spPr>
          <a:xfrm flipH="1" flipV="1">
            <a:off x="5540614" y="2145405"/>
            <a:ext cx="951421" cy="14299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3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7B3E-6D6A-4AF6-BFA2-A09857C6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1123837"/>
            <a:ext cx="3174274" cy="4601183"/>
          </a:xfrm>
        </p:spPr>
        <p:txBody>
          <a:bodyPr>
            <a:normAutofit/>
          </a:bodyPr>
          <a:lstStyle/>
          <a:p>
            <a:r>
              <a:rPr lang="en-US" sz="4000" dirty="0"/>
              <a:t>What Can the SBRRB Do for Small Businesses?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806CA-2189-4C05-B24A-34025A7F3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70709"/>
            <a:ext cx="7315200" cy="5214039"/>
          </a:xfrm>
        </p:spPr>
        <p:txBody>
          <a:bodyPr>
            <a:normAutofit/>
          </a:bodyPr>
          <a:lstStyle/>
          <a:p>
            <a:r>
              <a:rPr lang="en-US" sz="3200" dirty="0"/>
              <a:t>Identify Burdensome Regulations</a:t>
            </a:r>
          </a:p>
          <a:p>
            <a:pPr lvl="1"/>
            <a:r>
              <a:rPr lang="en-US" sz="2400" dirty="0"/>
              <a:t>Suggest alternatives for compliance and recommend modifications to rules that unevenly impose burdens on small business</a:t>
            </a:r>
          </a:p>
          <a:p>
            <a:pPr marL="502920" lvl="1" indent="0">
              <a:buNone/>
            </a:pPr>
            <a:endParaRPr lang="en-US" sz="2400" dirty="0"/>
          </a:p>
          <a:p>
            <a:r>
              <a:rPr lang="en-US" sz="3200" dirty="0"/>
              <a:t>Work with State and County agencies to avoid unnecessary burdens on small businesses during rule writing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559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88550-1B76-4BC6-AFA7-19F8A0E77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Small Business Can Help the</a:t>
            </a:r>
            <a:r>
              <a:rPr lang="en-US" sz="4000" b="1" dirty="0"/>
              <a:t> SBRRB</a:t>
            </a:r>
            <a:endParaRPr lang="en-US" sz="4000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AF98-55F1-4C54-86FB-703F49357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50497"/>
            <a:ext cx="7315200" cy="5339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u="sng" dirty="0"/>
              <a:t>The SBRRB wants to hear from you!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Get involved as rules are being written</a:t>
            </a:r>
          </a:p>
          <a:p>
            <a:r>
              <a:rPr lang="en-US" sz="3200" dirty="0"/>
              <a:t>Submit a </a:t>
            </a:r>
            <a:r>
              <a:rPr lang="en-US" sz="3200" i="1" dirty="0"/>
              <a:t>Regulation for Review </a:t>
            </a:r>
            <a:r>
              <a:rPr lang="en-US" sz="3200" dirty="0"/>
              <a:t>through the SBRRB website</a:t>
            </a:r>
          </a:p>
          <a:p>
            <a:r>
              <a:rPr lang="en-US" sz="3200" dirty="0"/>
              <a:t>Submit a </a:t>
            </a:r>
            <a:r>
              <a:rPr lang="en-US" sz="3200" i="1" dirty="0"/>
              <a:t>Petition </a:t>
            </a:r>
            <a:r>
              <a:rPr lang="en-US" sz="3200" dirty="0"/>
              <a:t>for Regulatory Review </a:t>
            </a:r>
            <a:r>
              <a:rPr lang="en-US" sz="3200" i="1" dirty="0"/>
              <a:t>Chapter 201M-6 HRS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44DE5-3715-472F-AD3C-C9E2E375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01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EC61-8D76-4F13-99EF-56CCF6FA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82880" lvl="0" indent="-182880">
              <a:spcBef>
                <a:spcPts val="1200"/>
              </a:spcBef>
              <a:buClr>
                <a:srgbClr val="F0A22E"/>
              </a:buClr>
              <a:buFont typeface="Wingdings 2" pitchFamily="18" charset="2"/>
              <a:buChar char=""/>
            </a:pPr>
            <a:r>
              <a:rPr lang="en-US" sz="4000" dirty="0"/>
              <a:t>Tools for Small Businesses on our website</a:t>
            </a:r>
            <a:br>
              <a:rPr lang="en-US" sz="4000" dirty="0"/>
            </a:br>
            <a:r>
              <a:rPr lang="en-US" sz="2000" spc="0" dirty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https://sbrrb.hawaii.gov/</a:t>
            </a:r>
            <a:br>
              <a:rPr lang="en-US" sz="2500" spc="0" dirty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F8B65-7D25-4822-844C-FB18E1E914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3463" y="1029898"/>
            <a:ext cx="5823724" cy="1432198"/>
          </a:xfrm>
        </p:spPr>
        <p:txBody>
          <a:bodyPr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Rule Making Process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Rule Status Tracker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Meeting Dates, Agenda, Minutes &amp; Packet Information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Regulation for Review</a:t>
            </a:r>
          </a:p>
          <a:p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40A5B-7C94-4A8D-9AA8-447EFD1AE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0" t="12695" r="2535" b="13948"/>
          <a:stretch/>
        </p:blipFill>
        <p:spPr>
          <a:xfrm>
            <a:off x="9031790" y="4362423"/>
            <a:ext cx="2630061" cy="20598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FF97C2-B57E-49DE-BF6B-04099ED7E900}"/>
              </a:ext>
            </a:extLst>
          </p:cNvPr>
          <p:cNvSpPr txBox="1">
            <a:spLocks/>
          </p:cNvSpPr>
          <p:nvPr/>
        </p:nvSpPr>
        <p:spPr>
          <a:xfrm>
            <a:off x="3806880" y="4601410"/>
            <a:ext cx="5138075" cy="9533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u="sng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0BCD7F-AA94-4456-8C1D-0525C47037F4}"/>
              </a:ext>
            </a:extLst>
          </p:cNvPr>
          <p:cNvSpPr txBox="1">
            <a:spLocks/>
          </p:cNvSpPr>
          <p:nvPr/>
        </p:nvSpPr>
        <p:spPr>
          <a:xfrm>
            <a:off x="3763463" y="4500542"/>
            <a:ext cx="5224910" cy="19916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633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CEFA-684A-4D28-9A97-9DEB1562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to CONTACT the SBRRB</a:t>
            </a:r>
          </a:p>
        </p:txBody>
      </p:sp>
      <p:pic>
        <p:nvPicPr>
          <p:cNvPr id="7" name="Graphic 6" descr="Link">
            <a:extLst>
              <a:ext uri="{FF2B5EF4-FFF2-40B4-BE49-F238E27FC236}">
                <a16:creationId xmlns:a16="http://schemas.microsoft.com/office/drawing/2014/main" id="{2B8A5EAF-6BCF-43B6-B58C-30EB8288B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6269" y="797197"/>
            <a:ext cx="731520" cy="731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2B67A5-10CE-4598-B731-39FE43912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459" y="5819651"/>
            <a:ext cx="457200" cy="45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C788CB-690D-4530-8B4B-8DBD8BA1C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730" y="5839721"/>
            <a:ext cx="457200" cy="4572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8ADCB8-DCAF-4572-B2C3-9E648F06A7FD}"/>
              </a:ext>
            </a:extLst>
          </p:cNvPr>
          <p:cNvSpPr/>
          <p:nvPr/>
        </p:nvSpPr>
        <p:spPr>
          <a:xfrm>
            <a:off x="5194300" y="5792929"/>
            <a:ext cx="1803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@SBRRBHI</a:t>
            </a:r>
          </a:p>
        </p:txBody>
      </p:sp>
      <p:pic>
        <p:nvPicPr>
          <p:cNvPr id="27" name="Graphic 26" descr="Map with pin">
            <a:extLst>
              <a:ext uri="{FF2B5EF4-FFF2-40B4-BE49-F238E27FC236}">
                <a16:creationId xmlns:a16="http://schemas.microsoft.com/office/drawing/2014/main" id="{7C7C8507-DA99-4837-8D26-223B7F62D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29730" y="4317804"/>
            <a:ext cx="731520" cy="6925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20A054-B828-4209-AAB0-B6C74D6985A4}"/>
              </a:ext>
            </a:extLst>
          </p:cNvPr>
          <p:cNvSpPr/>
          <p:nvPr/>
        </p:nvSpPr>
        <p:spPr>
          <a:xfrm>
            <a:off x="5194300" y="4301734"/>
            <a:ext cx="60025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Visit Monthly SBRRB meetings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Currently, meetings are hybrid via Zoom and </a:t>
            </a:r>
            <a:r>
              <a:rPr lang="en-US" sz="1600">
                <a:solidFill>
                  <a:srgbClr val="0070C0"/>
                </a:solidFill>
              </a:rPr>
              <a:t>at the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>
                <a:solidFill>
                  <a:srgbClr val="0070C0"/>
                </a:solidFill>
              </a:rPr>
              <a:t>No</a:t>
            </a:r>
            <a:r>
              <a:rPr lang="en-US" sz="1600" dirty="0">
                <a:solidFill>
                  <a:srgbClr val="0070C0"/>
                </a:solidFill>
              </a:rPr>
              <a:t>. 1 Capitol District Building, 250 S. Hotel Street – Conference Room 436, Honolulu, HI 96813</a:t>
            </a:r>
          </a:p>
        </p:txBody>
      </p:sp>
      <p:pic>
        <p:nvPicPr>
          <p:cNvPr id="24" name="Content Placeholder 4" descr="Email">
            <a:extLst>
              <a:ext uri="{FF2B5EF4-FFF2-40B4-BE49-F238E27FC236}">
                <a16:creationId xmlns:a16="http://schemas.microsoft.com/office/drawing/2014/main" id="{EC9E3971-04E4-42B7-9252-7AB75AA43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8471" y="2178667"/>
            <a:ext cx="731520" cy="731520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A055FD8-2466-4C47-B93F-B62A6A7DA8C7}"/>
              </a:ext>
            </a:extLst>
          </p:cNvPr>
          <p:cNvSpPr txBox="1"/>
          <p:nvPr/>
        </p:nvSpPr>
        <p:spPr>
          <a:xfrm>
            <a:off x="5175636" y="2279267"/>
            <a:ext cx="5140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DBEDT.sbrrb.info@hawaii.gov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9768C5-0C9F-4097-A5EB-F3102D8BD88F}"/>
              </a:ext>
            </a:extLst>
          </p:cNvPr>
          <p:cNvSpPr/>
          <p:nvPr/>
        </p:nvSpPr>
        <p:spPr>
          <a:xfrm>
            <a:off x="5194300" y="3297644"/>
            <a:ext cx="25517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(808) 798-0737</a:t>
            </a:r>
          </a:p>
        </p:txBody>
      </p:sp>
      <p:pic>
        <p:nvPicPr>
          <p:cNvPr id="29" name="Graphic 28" descr="Receiver">
            <a:extLst>
              <a:ext uri="{FF2B5EF4-FFF2-40B4-BE49-F238E27FC236}">
                <a16:creationId xmlns:a16="http://schemas.microsoft.com/office/drawing/2014/main" id="{F51794FE-02B1-4163-AE86-AEE646112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29730" y="3297644"/>
            <a:ext cx="728046" cy="711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06ED20-E70A-40D5-9AFF-588ECBD7AA30}"/>
              </a:ext>
            </a:extLst>
          </p:cNvPr>
          <p:cNvSpPr/>
          <p:nvPr/>
        </p:nvSpPr>
        <p:spPr>
          <a:xfrm>
            <a:off x="5194300" y="885958"/>
            <a:ext cx="40847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hlinkClick r:id="rId12"/>
              </a:rPr>
              <a:t>https://sbrrb.hawaii.gov/</a:t>
            </a:r>
            <a:endParaRPr lang="en-US" sz="30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49D18D-2005-4607-96D3-A12AB67F92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7188" y="583972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5952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151C0CAD3092409CF95A061B92C6BD" ma:contentTypeVersion="10" ma:contentTypeDescription="Create a new document." ma:contentTypeScope="" ma:versionID="bd4c7cbb3a134316f6561da334b512c2">
  <xsd:schema xmlns:xsd="http://www.w3.org/2001/XMLSchema" xmlns:xs="http://www.w3.org/2001/XMLSchema" xmlns:p="http://schemas.microsoft.com/office/2006/metadata/properties" xmlns:ns3="c97f1caf-ea46-41ef-896e-4850f351fb37" xmlns:ns4="0846c209-ffe2-4c22-a51e-f8700db77831" targetNamespace="http://schemas.microsoft.com/office/2006/metadata/properties" ma:root="true" ma:fieldsID="ea64f8c44000659021991bf17ae60b04" ns3:_="" ns4:_="">
    <xsd:import namespace="c97f1caf-ea46-41ef-896e-4850f351fb37"/>
    <xsd:import namespace="0846c209-ffe2-4c22-a51e-f8700db778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f1caf-ea46-41ef-896e-4850f351fb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6c209-ffe2-4c22-a51e-f8700db7783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9B8499-367B-4046-859B-0B0EAE8CBBE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1109BB-FC5E-433D-8609-F64072E2B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7f1caf-ea46-41ef-896e-4850f351fb37"/>
    <ds:schemaRef ds:uri="0846c209-ffe2-4c22-a51e-f8700db778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323E47-5528-4E44-834C-06B4028A66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1347</TotalTime>
  <Words>441</Words>
  <Application>Microsoft Office PowerPoint</Application>
  <PresentationFormat>Widescreen</PresentationFormat>
  <Paragraphs>70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Corbel</vt:lpstr>
      <vt:lpstr>Wingdings 2</vt:lpstr>
      <vt:lpstr>Frame</vt:lpstr>
      <vt:lpstr>Small Business Regulatory Review Board (SBRRB)</vt:lpstr>
      <vt:lpstr>How was the SBRRB established?</vt:lpstr>
      <vt:lpstr>SBRRB’s Vision and Mission</vt:lpstr>
      <vt:lpstr>What is the SBRRB’s Purpose?</vt:lpstr>
      <vt:lpstr>PowerPoint Presentation</vt:lpstr>
      <vt:lpstr>What Can the SBRRB Do for Small Businesses?</vt:lpstr>
      <vt:lpstr>How Small Business Can Help the SBRRB</vt:lpstr>
      <vt:lpstr>Tools for Small Businesses on our website https://sbrrb.hawaii.gov/ </vt:lpstr>
      <vt:lpstr>How to CONTACT the SBRRB</vt:lpstr>
      <vt:lpstr>On Behalf of The Small Business Regulatory Review 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Business Regulatory Review Board</dc:title>
  <dc:creator>Garcia, Ashleigh K</dc:creator>
  <cp:lastModifiedBy>Jetaime Ariola</cp:lastModifiedBy>
  <cp:revision>166</cp:revision>
  <cp:lastPrinted>2021-02-19T22:29:05Z</cp:lastPrinted>
  <dcterms:created xsi:type="dcterms:W3CDTF">2018-06-22T01:13:26Z</dcterms:created>
  <dcterms:modified xsi:type="dcterms:W3CDTF">2023-01-11T21:25:00Z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0x01010055151C0CAD3092409CF95A061B92C6BD</vt:lpwstr>
  </property>
</Properties>
</file>