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57" r:id="rId4"/>
    <p:sldId id="258" r:id="rId5"/>
    <p:sldId id="263" r:id="rId6"/>
    <p:sldId id="260" r:id="rId7"/>
    <p:sldId id="261" r:id="rId8"/>
    <p:sldId id="262" r:id="rId9"/>
    <p:sldId id="264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DE5E60-02F9-4D57-AFB0-725570555781}">
          <p14:sldIdLst>
            <p14:sldId id="256"/>
            <p14:sldId id="259"/>
            <p14:sldId id="257"/>
            <p14:sldId id="258"/>
            <p14:sldId id="263"/>
            <p14:sldId id="260"/>
            <p14:sldId id="261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7FFF8C-1C50-4BA4-8FD3-71E308CD89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64086-83D8-476B-A95E-3DD6CFFE5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654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7A065-8A43-496F-ADFF-EBDC7DC97328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E761E-7BF5-47EB-8A2F-45F8790355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9B6FE-282F-457E-AB77-8E19EC4B0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654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D0C81-F631-43FC-9660-0E6623B3C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03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4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D142E-8211-472F-8221-BD1EB38BC516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0" y="4473813"/>
            <a:ext cx="5608640" cy="36605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4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39DC4-3916-459C-82AC-CB280082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220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ixolo.it/2012/11/immagini-gratis-animali-national-geographic/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62B85-D48B-41B2-AD12-DC16C120A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Small Business Regulatory Review Board (SBRRB)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91BC2-B6D1-484F-B175-1F3D94A27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en-US" dirty="0"/>
              <a:t>Department of Business, Economic Development and Tourism</a:t>
            </a:r>
          </a:p>
        </p:txBody>
      </p:sp>
    </p:spTree>
    <p:extLst>
      <p:ext uri="{BB962C8B-B14F-4D97-AF65-F5344CB8AC3E}">
        <p14:creationId xmlns:p14="http://schemas.microsoft.com/office/powerpoint/2010/main" val="223727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4D59-17AD-4EFE-B0CA-5E8B0076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Are Small Businesses Important?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6BFBE-FB30-4C3D-8935-B9FE62BCE0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14354" y="744583"/>
            <a:ext cx="7370114" cy="5394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/>
              <a:t>Backbone of U.S. Economy / Federal Act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Establishments with &lt; 100 employees make up </a:t>
            </a:r>
            <a:r>
              <a:rPr lang="en-US" altLang="en-US" sz="2400" b="1" dirty="0"/>
              <a:t>98%</a:t>
            </a:r>
            <a:r>
              <a:rPr lang="en-US" altLang="en-US" sz="2400" dirty="0"/>
              <a:t> of all businesses in Hawaii*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Employees working in small businesses make up </a:t>
            </a:r>
            <a:r>
              <a:rPr lang="en-US" altLang="en-US" sz="2400" b="1" dirty="0"/>
              <a:t>57%</a:t>
            </a:r>
            <a:r>
              <a:rPr lang="en-US" altLang="en-US" sz="2400" dirty="0"/>
              <a:t> of all employees in Hawaii*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Hawaii Ranked: 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47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 - Overall Top States for Business in 2018**  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44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– In Forbes’ Best Ranked States for Business</a:t>
            </a:r>
          </a:p>
          <a:p>
            <a:pPr marL="0" indent="0">
              <a:buNone/>
            </a:pPr>
            <a:r>
              <a:rPr lang="en-US" altLang="en-US" sz="1200" dirty="0"/>
              <a:t>*      Census Bureau’s “County Business Pattern” (CBP) data, 2016	</a:t>
            </a:r>
          </a:p>
          <a:p>
            <a:pPr marL="0" indent="0">
              <a:buNone/>
            </a:pPr>
            <a:r>
              <a:rPr lang="en-US" altLang="en-US" sz="1200" dirty="0"/>
              <a:t>**   CNBC.com / Scorecard on State Economic Climate</a:t>
            </a:r>
          </a:p>
        </p:txBody>
      </p:sp>
    </p:spTree>
    <p:extLst>
      <p:ext uri="{BB962C8B-B14F-4D97-AF65-F5344CB8AC3E}">
        <p14:creationId xmlns:p14="http://schemas.microsoft.com/office/powerpoint/2010/main" val="425866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8196-3966-4CAA-988F-AFA73A03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the SBRRB?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C12C97-D25F-44B0-A8BA-7BBDDD62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353" y="741872"/>
            <a:ext cx="8020595" cy="5357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SBRRB consists of 11 members: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Volunteers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Advocate for small businesses &amp; entrepreneurs</a:t>
            </a:r>
          </a:p>
          <a:p>
            <a:pPr marL="1258888" lvl="2" indent="-171450">
              <a:lnSpc>
                <a:spcPct val="80000"/>
              </a:lnSpc>
            </a:pPr>
            <a:r>
              <a:rPr lang="en-US" sz="1500" dirty="0"/>
              <a:t> Small business defined as a “for profit” with fewer than 100 FT/PT employees, Sec. 201M-1, HRS 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Authority to comment, make recommendations on small business regulations &amp; administrative rules</a:t>
            </a:r>
          </a:p>
        </p:txBody>
      </p:sp>
    </p:spTree>
    <p:extLst>
      <p:ext uri="{BB962C8B-B14F-4D97-AF65-F5344CB8AC3E}">
        <p14:creationId xmlns:p14="http://schemas.microsoft.com/office/powerpoint/2010/main" val="11615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11884942-7F50-4346-B683-8860F62AD759}"/>
              </a:ext>
            </a:extLst>
          </p:cNvPr>
          <p:cNvGrpSpPr/>
          <p:nvPr/>
        </p:nvGrpSpPr>
        <p:grpSpPr>
          <a:xfrm>
            <a:off x="10509191" y="1326047"/>
            <a:ext cx="1449056" cy="2355451"/>
            <a:chOff x="5987781" y="4264497"/>
            <a:chExt cx="1432145" cy="23101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9E97D0-D50D-4349-BFF5-8B4751C250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183"/>
            <a:stretch/>
          </p:blipFill>
          <p:spPr>
            <a:xfrm>
              <a:off x="6058803" y="4264497"/>
              <a:ext cx="1301484" cy="16310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CEA258-A5F7-4BDD-8BFA-525583809689}"/>
                </a:ext>
              </a:extLst>
            </p:cNvPr>
            <p:cNvSpPr txBox="1"/>
            <p:nvPr/>
          </p:nvSpPr>
          <p:spPr>
            <a:xfrm>
              <a:off x="5987781" y="5895501"/>
              <a:ext cx="1432145" cy="67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Garth Yamanaka</a:t>
              </a:r>
            </a:p>
            <a:p>
              <a:pPr algn="ctr"/>
              <a:r>
                <a:rPr lang="en-US" sz="1000" i="1" dirty="0"/>
                <a:t>2</a:t>
              </a:r>
              <a:r>
                <a:rPr lang="en-US" sz="1000" i="1" baseline="30000" dirty="0"/>
                <a:t>nd</a:t>
              </a:r>
              <a:r>
                <a:rPr lang="en-US" sz="1000" i="1" dirty="0"/>
                <a:t> Vice Chair</a:t>
              </a:r>
            </a:p>
            <a:p>
              <a:pPr algn="ctr"/>
              <a:r>
                <a:rPr lang="en-US" sz="1400" b="1" dirty="0"/>
                <a:t>Hawai’i County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42E4D21-7549-491C-91EB-D825BD6B974A}"/>
              </a:ext>
            </a:extLst>
          </p:cNvPr>
          <p:cNvCxnSpPr>
            <a:cxnSpLocks/>
          </p:cNvCxnSpPr>
          <p:nvPr/>
        </p:nvCxnSpPr>
        <p:spPr>
          <a:xfrm flipV="1">
            <a:off x="1335911" y="977819"/>
            <a:ext cx="133344" cy="5929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BEBBDD8-F60D-444C-9298-93849FB1F128}"/>
              </a:ext>
            </a:extLst>
          </p:cNvPr>
          <p:cNvGrpSpPr/>
          <p:nvPr/>
        </p:nvGrpSpPr>
        <p:grpSpPr>
          <a:xfrm>
            <a:off x="8603051" y="405883"/>
            <a:ext cx="1478042" cy="2025608"/>
            <a:chOff x="7979214" y="445355"/>
            <a:chExt cx="1310672" cy="18340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C7D700-99AB-4B21-B33D-3258C4AEB8BE}"/>
                </a:ext>
              </a:extLst>
            </p:cNvPr>
            <p:cNvSpPr txBox="1"/>
            <p:nvPr/>
          </p:nvSpPr>
          <p:spPr>
            <a:xfrm>
              <a:off x="7979214" y="1794207"/>
              <a:ext cx="1310672" cy="485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Mary Albitz</a:t>
              </a:r>
            </a:p>
            <a:p>
              <a:pPr algn="ctr"/>
              <a:r>
                <a:rPr lang="en-US" sz="1400" b="1" dirty="0"/>
                <a:t>Maui County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D37E633-769B-419A-A3A5-594C94BD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5910" y="445355"/>
              <a:ext cx="1057280" cy="134885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AC5649A-37CE-4CBD-A9CB-7BEF7BD7941F}"/>
              </a:ext>
            </a:extLst>
          </p:cNvPr>
          <p:cNvGrpSpPr/>
          <p:nvPr/>
        </p:nvGrpSpPr>
        <p:grpSpPr>
          <a:xfrm>
            <a:off x="357510" y="1653525"/>
            <a:ext cx="1620643" cy="1869684"/>
            <a:chOff x="671044" y="2447131"/>
            <a:chExt cx="1452373" cy="16513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1B91E0-6016-4479-9111-092FE9893DD8}"/>
                </a:ext>
              </a:extLst>
            </p:cNvPr>
            <p:cNvSpPr txBox="1"/>
            <p:nvPr/>
          </p:nvSpPr>
          <p:spPr>
            <a:xfrm>
              <a:off x="671045" y="3622789"/>
              <a:ext cx="1452372" cy="475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William Lydgate</a:t>
              </a:r>
            </a:p>
            <a:p>
              <a:pPr algn="ctr"/>
              <a:r>
                <a:rPr lang="en-US" sz="1400" b="1" dirty="0"/>
                <a:t>Kaua’i County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7C0B03-DC18-4148-A0A8-2C8473319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720" r="2613"/>
            <a:stretch/>
          </p:blipFill>
          <p:spPr>
            <a:xfrm>
              <a:off x="671044" y="2447131"/>
              <a:ext cx="1452372" cy="1175658"/>
            </a:xfrm>
            <a:prstGeom prst="rect">
              <a:avLst/>
            </a:prstGeom>
          </p:spPr>
        </p:pic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FDCD939-2DCF-45EF-AD4A-8DE86D12CD44}"/>
              </a:ext>
            </a:extLst>
          </p:cNvPr>
          <p:cNvCxnSpPr>
            <a:cxnSpLocks/>
          </p:cNvCxnSpPr>
          <p:nvPr/>
        </p:nvCxnSpPr>
        <p:spPr>
          <a:xfrm flipV="1">
            <a:off x="4183688" y="2146912"/>
            <a:ext cx="522840" cy="17558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FBC8B8D-F361-4C23-85E6-195A4EAD5072}"/>
              </a:ext>
            </a:extLst>
          </p:cNvPr>
          <p:cNvCxnSpPr>
            <a:cxnSpLocks/>
          </p:cNvCxnSpPr>
          <p:nvPr/>
        </p:nvCxnSpPr>
        <p:spPr>
          <a:xfrm flipH="1" flipV="1">
            <a:off x="5805577" y="2146912"/>
            <a:ext cx="1194504" cy="15637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A43271-E28D-4FE1-AE4A-2E7B90D9AF75}"/>
              </a:ext>
            </a:extLst>
          </p:cNvPr>
          <p:cNvCxnSpPr>
            <a:cxnSpLocks/>
          </p:cNvCxnSpPr>
          <p:nvPr/>
        </p:nvCxnSpPr>
        <p:spPr>
          <a:xfrm flipH="1">
            <a:off x="11030099" y="3634122"/>
            <a:ext cx="148459" cy="5595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7BB2039-A787-4A54-8EDC-FC046A4F4CC7}"/>
              </a:ext>
            </a:extLst>
          </p:cNvPr>
          <p:cNvGrpSpPr/>
          <p:nvPr/>
        </p:nvGrpSpPr>
        <p:grpSpPr>
          <a:xfrm>
            <a:off x="4706528" y="4076837"/>
            <a:ext cx="1968592" cy="2439270"/>
            <a:chOff x="4629983" y="3426253"/>
            <a:chExt cx="1968592" cy="243927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2DC3A69-7B3E-4292-B197-8F923371E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2096"/>
            <a:stretch/>
          </p:blipFill>
          <p:spPr>
            <a:xfrm>
              <a:off x="4926074" y="3426253"/>
              <a:ext cx="1294548" cy="1706952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2AC1032-8D29-446F-B56C-509B13323DB0}"/>
                </a:ext>
              </a:extLst>
            </p:cNvPr>
            <p:cNvSpPr txBox="1"/>
            <p:nvPr/>
          </p:nvSpPr>
          <p:spPr>
            <a:xfrm>
              <a:off x="4629983" y="5126859"/>
              <a:ext cx="19685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Nancy </a:t>
              </a:r>
              <a:r>
                <a:rPr lang="en-US" sz="1400" i="1" dirty="0" err="1"/>
                <a:t>Atmospera-Walch</a:t>
              </a:r>
              <a:endParaRPr lang="en-US" sz="1400" i="1" dirty="0"/>
            </a:p>
            <a:p>
              <a:pPr algn="ctr"/>
              <a:r>
                <a:rPr lang="en-US" sz="1400" b="1" dirty="0"/>
                <a:t>City &amp; County of Honolulu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91C5EFA-B651-47CA-8D94-8E9E10BDF9EB}"/>
              </a:ext>
            </a:extLst>
          </p:cNvPr>
          <p:cNvGrpSpPr/>
          <p:nvPr/>
        </p:nvGrpSpPr>
        <p:grpSpPr>
          <a:xfrm>
            <a:off x="6527558" y="3886393"/>
            <a:ext cx="1552143" cy="2371410"/>
            <a:chOff x="6079991" y="3521167"/>
            <a:chExt cx="1552143" cy="237141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D16B449-56CA-4E83-873A-B21998F30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49986" y="3521167"/>
              <a:ext cx="1409924" cy="1409924"/>
            </a:xfrm>
            <a:prstGeom prst="rect">
              <a:avLst/>
            </a:prstGeom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A61B1A7-D612-4462-8075-C7F446F372C2}"/>
                </a:ext>
              </a:extLst>
            </p:cNvPr>
            <p:cNvSpPr txBox="1"/>
            <p:nvPr/>
          </p:nvSpPr>
          <p:spPr>
            <a:xfrm>
              <a:off x="6079991" y="5000025"/>
              <a:ext cx="155214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Anthony </a:t>
              </a:r>
              <a:r>
                <a:rPr lang="en-US" sz="1400" i="1" dirty="0" err="1"/>
                <a:t>Borge</a:t>
              </a:r>
              <a:endParaRPr lang="en-US" sz="1400" i="1" dirty="0"/>
            </a:p>
            <a:p>
              <a:pPr algn="ctr"/>
              <a:r>
                <a:rPr lang="en-US" sz="1000" i="1" dirty="0"/>
                <a:t>Chair</a:t>
              </a:r>
            </a:p>
            <a:p>
              <a:pPr algn="ctr"/>
              <a:r>
                <a:rPr lang="en-US" sz="1400" b="1" dirty="0"/>
                <a:t>City &amp; County of Honolulu</a:t>
              </a:r>
            </a:p>
          </p:txBody>
        </p:sp>
      </p:grp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DAE8D85-F59F-44B5-9F6B-2E3D9823D5A2}"/>
              </a:ext>
            </a:extLst>
          </p:cNvPr>
          <p:cNvCxnSpPr>
            <a:cxnSpLocks/>
          </p:cNvCxnSpPr>
          <p:nvPr/>
        </p:nvCxnSpPr>
        <p:spPr>
          <a:xfrm flipV="1">
            <a:off x="2672115" y="2001328"/>
            <a:ext cx="1511573" cy="16130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2F4253B-4FF8-4E7D-8EEC-80EB46D895B9}"/>
              </a:ext>
            </a:extLst>
          </p:cNvPr>
          <p:cNvGrpSpPr/>
          <p:nvPr/>
        </p:nvGrpSpPr>
        <p:grpSpPr>
          <a:xfrm>
            <a:off x="3303257" y="4032017"/>
            <a:ext cx="1524842" cy="2460920"/>
            <a:chOff x="1961952" y="3200937"/>
            <a:chExt cx="1524842" cy="2460920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FDCA2896-2EC4-4D03-8EE9-D07039FA0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580" t="10130" r="17960"/>
            <a:stretch/>
          </p:blipFill>
          <p:spPr>
            <a:xfrm>
              <a:off x="1961952" y="3200937"/>
              <a:ext cx="1524842" cy="1570403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0BE4B99-0733-4980-B325-99DCDE8EF0F4}"/>
                </a:ext>
              </a:extLst>
            </p:cNvPr>
            <p:cNvSpPr txBox="1"/>
            <p:nvPr/>
          </p:nvSpPr>
          <p:spPr>
            <a:xfrm>
              <a:off x="1983535" y="4769305"/>
              <a:ext cx="147345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Robert Cundiff</a:t>
              </a:r>
            </a:p>
            <a:p>
              <a:pPr algn="ctr"/>
              <a:r>
                <a:rPr lang="en-US" sz="1000" i="1" dirty="0"/>
                <a:t>Vice Chair</a:t>
              </a:r>
            </a:p>
            <a:p>
              <a:pPr algn="ctr"/>
              <a:r>
                <a:rPr lang="en-US" sz="1400" b="1" dirty="0"/>
                <a:t>City &amp; County of Honolulu </a:t>
              </a: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31DE3FD-80A2-469E-B5BB-A14FADD4114A}"/>
              </a:ext>
            </a:extLst>
          </p:cNvPr>
          <p:cNvCxnSpPr>
            <a:cxnSpLocks/>
          </p:cNvCxnSpPr>
          <p:nvPr/>
        </p:nvCxnSpPr>
        <p:spPr>
          <a:xfrm flipH="1" flipV="1">
            <a:off x="5296653" y="2146912"/>
            <a:ext cx="318988" cy="17670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63182F-C4C5-404E-A1EC-42955B004A07}"/>
              </a:ext>
            </a:extLst>
          </p:cNvPr>
          <p:cNvGrpSpPr/>
          <p:nvPr/>
        </p:nvGrpSpPr>
        <p:grpSpPr>
          <a:xfrm>
            <a:off x="1747920" y="3744968"/>
            <a:ext cx="1485269" cy="2333108"/>
            <a:chOff x="1403704" y="3872291"/>
            <a:chExt cx="1485269" cy="23331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5683B4-1617-45A7-BFC7-26E588D98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08156" y="3872291"/>
              <a:ext cx="1276366" cy="159444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912E1E-E325-4044-A1A8-B0D90C768585}"/>
                </a:ext>
              </a:extLst>
            </p:cNvPr>
            <p:cNvSpPr/>
            <p:nvPr/>
          </p:nvSpPr>
          <p:spPr>
            <a:xfrm>
              <a:off x="1403704" y="5466735"/>
              <a:ext cx="148526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/>
                <a:t>Harris Nakamoto</a:t>
              </a:r>
            </a:p>
            <a:p>
              <a:pPr algn="ctr"/>
              <a:r>
                <a:rPr lang="en-US" sz="1400" b="1" dirty="0"/>
                <a:t>City &amp; County of Honolulu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6074821-F0AB-437A-9D77-CB369B49FCFF}"/>
              </a:ext>
            </a:extLst>
          </p:cNvPr>
          <p:cNvGrpSpPr/>
          <p:nvPr/>
        </p:nvGrpSpPr>
        <p:grpSpPr>
          <a:xfrm>
            <a:off x="7694023" y="1740542"/>
            <a:ext cx="988584" cy="533168"/>
            <a:chOff x="7694023" y="1740542"/>
            <a:chExt cx="988584" cy="533168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27ADED4-E292-4BBB-B8DD-A8196C49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6483" y="1740542"/>
              <a:ext cx="201325" cy="53316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4DC5BC9-2671-4AA7-B168-2BAA5BC85F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4023" y="1740542"/>
              <a:ext cx="988584" cy="17969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72DC561-86FB-4215-8159-1FC397C90F22}"/>
              </a:ext>
            </a:extLst>
          </p:cNvPr>
          <p:cNvSpPr/>
          <p:nvPr/>
        </p:nvSpPr>
        <p:spPr>
          <a:xfrm>
            <a:off x="5937949" y="856025"/>
            <a:ext cx="16895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i="1" dirty="0"/>
              <a:t>DBEDT Director or designated Representative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EDE140-79EA-4B89-9D02-4D9A30E7F6DE}"/>
              </a:ext>
            </a:extLst>
          </p:cNvPr>
          <p:cNvCxnSpPr>
            <a:cxnSpLocks/>
          </p:cNvCxnSpPr>
          <p:nvPr/>
        </p:nvCxnSpPr>
        <p:spPr>
          <a:xfrm flipH="1">
            <a:off x="5615641" y="1273979"/>
            <a:ext cx="480359" cy="4404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ED3FED-577C-4E3D-9FE5-B5512DDD972F}"/>
              </a:ext>
            </a:extLst>
          </p:cNvPr>
          <p:cNvSpPr txBox="1"/>
          <p:nvPr/>
        </p:nvSpPr>
        <p:spPr>
          <a:xfrm>
            <a:off x="3993439" y="64334"/>
            <a:ext cx="42051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1"/>
                </a:solidFill>
              </a:rPr>
              <a:t>BOARD MEMBERS</a:t>
            </a:r>
          </a:p>
        </p:txBody>
      </p:sp>
    </p:spTree>
    <p:extLst>
      <p:ext uri="{BB962C8B-B14F-4D97-AF65-F5344CB8AC3E}">
        <p14:creationId xmlns:p14="http://schemas.microsoft.com/office/powerpoint/2010/main" val="10943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D549E-748E-4DB4-A850-407B9F5C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SBRRB’s Vision and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43F04-A98C-4051-A633-946E83EA6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205988" cy="80772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22D36-54A4-46C6-8DFB-5C186AB51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1" y="1930936"/>
            <a:ext cx="3590979" cy="4023360"/>
          </a:xfrm>
        </p:spPr>
        <p:txBody>
          <a:bodyPr anchor="t"/>
          <a:lstStyle/>
          <a:p>
            <a:pPr marL="0" indent="0">
              <a:buNone/>
            </a:pPr>
            <a:r>
              <a:rPr lang="en-US" sz="2800" dirty="0"/>
              <a:t>Make Hawai’i the most business-friendly state in the nation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D46041-3E02-4852-ADFB-48664DE60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42632" y="1023586"/>
            <a:ext cx="3950551" cy="813171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Mission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8FF80-4415-46FC-B681-39D28FD49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Work toward a regulatory environment that encourages &amp; supports the vitality of small business in Hawai’i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059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7B3E-6D6A-4AF6-BFA2-A09857C6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" y="1123837"/>
            <a:ext cx="3174274" cy="4601183"/>
          </a:xfrm>
        </p:spPr>
        <p:txBody>
          <a:bodyPr>
            <a:normAutofit/>
          </a:bodyPr>
          <a:lstStyle/>
          <a:p>
            <a:r>
              <a:rPr lang="en-US" sz="4000" dirty="0"/>
              <a:t>What Can the SBRRB Do for Small Businesses?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806CA-2189-4C05-B24A-34025A7F3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70709"/>
            <a:ext cx="7315200" cy="5214039"/>
          </a:xfrm>
        </p:spPr>
        <p:txBody>
          <a:bodyPr>
            <a:normAutofit/>
          </a:bodyPr>
          <a:lstStyle/>
          <a:p>
            <a:r>
              <a:rPr lang="en-US" sz="3200" dirty="0"/>
              <a:t>Identify Burdensome Regulations</a:t>
            </a:r>
          </a:p>
          <a:p>
            <a:pPr lvl="1"/>
            <a:r>
              <a:rPr lang="en-US" sz="2400" dirty="0"/>
              <a:t>Recommend modifications to rules that unevenly impose burdens on small business</a:t>
            </a:r>
            <a:br>
              <a:rPr lang="en-US" sz="2400" dirty="0"/>
            </a:br>
            <a:endParaRPr lang="en-US" sz="2400" dirty="0"/>
          </a:p>
          <a:p>
            <a:r>
              <a:rPr lang="en-US" sz="3200" dirty="0"/>
              <a:t>Work with State and County agencies to avoid unnecessary burdens on small businesses during rule writing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Respond to Small Business Complaints</a:t>
            </a:r>
          </a:p>
          <a:p>
            <a:pPr lvl="1"/>
            <a:r>
              <a:rPr lang="en-US" sz="2400" i="1" dirty="0"/>
              <a:t>Regulation Review Card</a:t>
            </a:r>
          </a:p>
          <a:p>
            <a:pPr lvl="1"/>
            <a:r>
              <a:rPr lang="en-US" sz="2400" i="1" dirty="0"/>
              <a:t>Petition</a:t>
            </a:r>
          </a:p>
        </p:txBody>
      </p:sp>
    </p:spTree>
    <p:extLst>
      <p:ext uri="{BB962C8B-B14F-4D97-AF65-F5344CB8AC3E}">
        <p14:creationId xmlns:p14="http://schemas.microsoft.com/office/powerpoint/2010/main" val="342559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EC61-8D76-4F13-99EF-56CCF6FA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Recent Actions Taken by the SBRRB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F8B65-7D25-4822-844C-FB18E1E91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3464" y="836952"/>
            <a:ext cx="5823724" cy="1432198"/>
          </a:xfrm>
        </p:spPr>
        <p:txBody>
          <a:bodyPr anchor="t" anchorCtr="0">
            <a:noAutofit/>
          </a:bodyPr>
          <a:lstStyle/>
          <a:p>
            <a:r>
              <a:rPr lang="en-US" sz="3000" dirty="0"/>
              <a:t>DOT – </a:t>
            </a:r>
            <a:r>
              <a:rPr lang="en-US" sz="3000" u="sng" dirty="0"/>
              <a:t>Commercial  Services at Public Airports</a:t>
            </a:r>
          </a:p>
          <a:p>
            <a:pPr marL="914400" lvl="1" indent="-182563"/>
            <a:r>
              <a:rPr lang="en-US" sz="2500" dirty="0"/>
              <a:t>Pilot Program: Uber &amp; Lyft drivers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0D2B51-E93F-4F68-9B02-27A4270B2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222" y="748644"/>
            <a:ext cx="1948070" cy="16088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D4E714-EA01-4F92-8C9D-DE683535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492" y="5043033"/>
            <a:ext cx="1574800" cy="1363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40A5B-7C94-4A8D-9AA8-447EFD1AE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0" t="12695" r="2535" b="13948"/>
          <a:stretch/>
        </p:blipFill>
        <p:spPr>
          <a:xfrm>
            <a:off x="9045231" y="2440668"/>
            <a:ext cx="2630061" cy="20598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FF97C2-B57E-49DE-BF6B-04099ED7E900}"/>
              </a:ext>
            </a:extLst>
          </p:cNvPr>
          <p:cNvSpPr txBox="1">
            <a:spLocks/>
          </p:cNvSpPr>
          <p:nvPr/>
        </p:nvSpPr>
        <p:spPr>
          <a:xfrm>
            <a:off x="3763464" y="2836676"/>
            <a:ext cx="5138075" cy="9533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DLIR - </a:t>
            </a:r>
            <a:r>
              <a:rPr lang="en-US" sz="3000" u="sng" dirty="0"/>
              <a:t>HIOSH Rules</a:t>
            </a:r>
          </a:p>
          <a:p>
            <a:pPr marL="914400" lvl="1" indent="-182563"/>
            <a:r>
              <a:rPr lang="en-US" sz="2500" dirty="0"/>
              <a:t>Stakeholder meetings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0BCD7F-AA94-4456-8C1D-0525C47037F4}"/>
              </a:ext>
            </a:extLst>
          </p:cNvPr>
          <p:cNvSpPr txBox="1">
            <a:spLocks/>
          </p:cNvSpPr>
          <p:nvPr/>
        </p:nvSpPr>
        <p:spPr>
          <a:xfrm>
            <a:off x="3763463" y="4500542"/>
            <a:ext cx="5224910" cy="19916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DOA - </a:t>
            </a:r>
            <a:r>
              <a:rPr lang="en-US" sz="3000" u="sng" dirty="0"/>
              <a:t>Non-Domestic Animal Import Rules </a:t>
            </a:r>
          </a:p>
          <a:p>
            <a:pPr marL="914400" lvl="1" indent="-182563"/>
            <a:r>
              <a:rPr lang="en-US" sz="2500" dirty="0"/>
              <a:t>Public Safety / Business impact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D323F6-C1DE-4A2C-BA8C-6881CDAAFB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671" r="6307"/>
          <a:stretch/>
        </p:blipFill>
        <p:spPr>
          <a:xfrm>
            <a:off x="8988373" y="4699752"/>
            <a:ext cx="1274427" cy="13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5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8550-1B76-4BC6-AFA7-19F8A0E77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</a:t>
            </a:r>
            <a:r>
              <a:rPr lang="en-US" sz="4000" b="1" u="sng" dirty="0"/>
              <a:t>YOU</a:t>
            </a:r>
            <a:r>
              <a:rPr lang="en-US" sz="4000" dirty="0"/>
              <a:t> Can Help the</a:t>
            </a:r>
            <a:r>
              <a:rPr lang="en-US" sz="4000" b="1" dirty="0"/>
              <a:t> SBRRB</a:t>
            </a:r>
            <a:endParaRPr lang="en-US" sz="4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AF98-55F1-4C54-86FB-703F49357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50497"/>
            <a:ext cx="7315200" cy="53397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u="sng" dirty="0"/>
              <a:t>The SBRRB wants to hear from you!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Get involved as rules are being written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Identify rules that are especially burdensome / suggest alternatives for compliance with necessary rules</a:t>
            </a:r>
          </a:p>
          <a:p>
            <a:endParaRPr lang="en-US" sz="3200" dirty="0"/>
          </a:p>
          <a:p>
            <a:r>
              <a:rPr lang="en-US" sz="3200" dirty="0"/>
              <a:t>Submit a </a:t>
            </a:r>
            <a:r>
              <a:rPr lang="en-US" sz="3200" i="1" dirty="0"/>
              <a:t>Regulation Review Card </a:t>
            </a:r>
            <a:r>
              <a:rPr lang="en-US" sz="3200" dirty="0"/>
              <a:t>or</a:t>
            </a:r>
            <a:r>
              <a:rPr lang="en-US" sz="3200" i="1" dirty="0"/>
              <a:t> Petition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9570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5CEFA-684A-4D28-9A97-9DEB1562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CONTACT the SBRRB</a:t>
            </a:r>
          </a:p>
        </p:txBody>
      </p:sp>
      <p:pic>
        <p:nvPicPr>
          <p:cNvPr id="7" name="Graphic 6" descr="Link">
            <a:extLst>
              <a:ext uri="{FF2B5EF4-FFF2-40B4-BE49-F238E27FC236}">
                <a16:creationId xmlns:a16="http://schemas.microsoft.com/office/drawing/2014/main" id="{2B8A5EAF-6BCF-43B6-B58C-30EB8288B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6269" y="797197"/>
            <a:ext cx="731520" cy="731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2B67A5-10CE-4598-B731-39FE43912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459" y="5819651"/>
            <a:ext cx="457200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C788CB-690D-4530-8B4B-8DBD8BA1C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730" y="5839721"/>
            <a:ext cx="457200" cy="4572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A6BBED3-F342-46B8-8F2A-F06A136C4DEF}"/>
              </a:ext>
            </a:extLst>
          </p:cNvPr>
          <p:cNvSpPr/>
          <p:nvPr/>
        </p:nvSpPr>
        <p:spPr>
          <a:xfrm>
            <a:off x="4584355" y="853997"/>
            <a:ext cx="48775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dbedt.hawaii.gov/sbrrb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8ADCB8-DCAF-4572-B2C3-9E648F06A7FD}"/>
              </a:ext>
            </a:extLst>
          </p:cNvPr>
          <p:cNvSpPr/>
          <p:nvPr/>
        </p:nvSpPr>
        <p:spPr>
          <a:xfrm>
            <a:off x="4876801" y="5803382"/>
            <a:ext cx="1803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@SBRRBHI</a:t>
            </a:r>
          </a:p>
        </p:txBody>
      </p:sp>
      <p:pic>
        <p:nvPicPr>
          <p:cNvPr id="27" name="Graphic 26" descr="Map with pin">
            <a:extLst>
              <a:ext uri="{FF2B5EF4-FFF2-40B4-BE49-F238E27FC236}">
                <a16:creationId xmlns:a16="http://schemas.microsoft.com/office/drawing/2014/main" id="{7C7C8507-DA99-4837-8D26-223B7F62D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9730" y="4317804"/>
            <a:ext cx="731520" cy="6925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620A054-B828-4209-AAB0-B6C74D6985A4}"/>
              </a:ext>
            </a:extLst>
          </p:cNvPr>
          <p:cNvSpPr/>
          <p:nvPr/>
        </p:nvSpPr>
        <p:spPr>
          <a:xfrm>
            <a:off x="4755640" y="4291371"/>
            <a:ext cx="664823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Visit Monthly SBRRB meetings</a:t>
            </a:r>
          </a:p>
          <a:p>
            <a:r>
              <a:rPr lang="en-US" sz="1600" dirty="0">
                <a:solidFill>
                  <a:srgbClr val="0070C0"/>
                </a:solidFill>
              </a:rPr>
              <a:t>Leiopapa A Kamehameha -State Office Tower, Conference Room 405</a:t>
            </a:r>
          </a:p>
          <a:p>
            <a:r>
              <a:rPr lang="en-US" sz="1600" dirty="0">
                <a:solidFill>
                  <a:srgbClr val="0070C0"/>
                </a:solidFill>
              </a:rPr>
              <a:t>235 South Beretania Street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Honolulu, HI  96813</a:t>
            </a:r>
          </a:p>
        </p:txBody>
      </p:sp>
      <p:pic>
        <p:nvPicPr>
          <p:cNvPr id="6" name="Graphic 5" descr="Contract">
            <a:extLst>
              <a:ext uri="{FF2B5EF4-FFF2-40B4-BE49-F238E27FC236}">
                <a16:creationId xmlns:a16="http://schemas.microsoft.com/office/drawing/2014/main" id="{6BBFF2CD-30A6-4768-883B-00AEC712F6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95304" y="1396818"/>
            <a:ext cx="514139" cy="51413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F188220-C652-464D-99C5-C56AD6A54D9C}"/>
              </a:ext>
            </a:extLst>
          </p:cNvPr>
          <p:cNvSpPr/>
          <p:nvPr/>
        </p:nvSpPr>
        <p:spPr>
          <a:xfrm>
            <a:off x="5989800" y="1396818"/>
            <a:ext cx="49544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Small Business Resources</a:t>
            </a:r>
          </a:p>
        </p:txBody>
      </p:sp>
      <p:pic>
        <p:nvPicPr>
          <p:cNvPr id="24" name="Content Placeholder 4" descr="Email">
            <a:extLst>
              <a:ext uri="{FF2B5EF4-FFF2-40B4-BE49-F238E27FC236}">
                <a16:creationId xmlns:a16="http://schemas.microsoft.com/office/drawing/2014/main" id="{EC9E3971-04E4-42B7-9252-7AB75AA43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28471" y="2178667"/>
            <a:ext cx="731520" cy="731520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055FD8-2466-4C47-B93F-B62A6A7DA8C7}"/>
              </a:ext>
            </a:extLst>
          </p:cNvPr>
          <p:cNvSpPr txBox="1"/>
          <p:nvPr/>
        </p:nvSpPr>
        <p:spPr>
          <a:xfrm>
            <a:off x="4657100" y="2293554"/>
            <a:ext cx="5140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DBEDT.sbrrb.info@hawaii.gov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9768C5-0C9F-4097-A5EB-F3102D8BD88F}"/>
              </a:ext>
            </a:extLst>
          </p:cNvPr>
          <p:cNvSpPr/>
          <p:nvPr/>
        </p:nvSpPr>
        <p:spPr>
          <a:xfrm>
            <a:off x="4695664" y="3297644"/>
            <a:ext cx="25517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(808) 586-2594</a:t>
            </a:r>
          </a:p>
        </p:txBody>
      </p:sp>
      <p:pic>
        <p:nvPicPr>
          <p:cNvPr id="29" name="Graphic 28" descr="Receiver">
            <a:extLst>
              <a:ext uri="{FF2B5EF4-FFF2-40B4-BE49-F238E27FC236}">
                <a16:creationId xmlns:a16="http://schemas.microsoft.com/office/drawing/2014/main" id="{F51794FE-02B1-4163-AE86-AEE6461121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29730" y="3297644"/>
            <a:ext cx="728046" cy="7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5952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1193</TotalTime>
  <Words>368</Words>
  <Application>Microsoft Macintosh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Corbel</vt:lpstr>
      <vt:lpstr>Wingdings 2</vt:lpstr>
      <vt:lpstr>Frame</vt:lpstr>
      <vt:lpstr>Small Business Regulatory Review Board (SBRRB)</vt:lpstr>
      <vt:lpstr>Why Are Small Businesses Important?</vt:lpstr>
      <vt:lpstr>What is the SBRRB?</vt:lpstr>
      <vt:lpstr>PowerPoint Presentation</vt:lpstr>
      <vt:lpstr>SBRRB’s Vision and Mission</vt:lpstr>
      <vt:lpstr>What Can the SBRRB Do for Small Businesses?</vt:lpstr>
      <vt:lpstr>Recent Actions Taken by the SBRRB</vt:lpstr>
      <vt:lpstr>How YOU Can Help the SBRRB</vt:lpstr>
      <vt:lpstr>How to CONTACT the SBRRB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Regulatory Review Board</dc:title>
  <dc:creator>Garcia, Ashleigh K</dc:creator>
  <cp:lastModifiedBy>Rosie Warfield</cp:lastModifiedBy>
  <cp:revision>138</cp:revision>
  <cp:lastPrinted>2018-10-29T20:48:06Z</cp:lastPrinted>
  <dcterms:created xsi:type="dcterms:W3CDTF">2018-06-22T01:13:26Z</dcterms:created>
  <dcterms:modified xsi:type="dcterms:W3CDTF">2019-04-04T19:00:05Z</dcterms:modified>
</cp:coreProperties>
</file>